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Arial Bold" panose="020B0704020202020204" pitchFamily="34" charset="0"/>
      <p:regular r:id="rId35"/>
      <p:bold r:id="rId36"/>
    </p:embeddedFont>
    <p:embeddedFont>
      <p:font typeface="Arial Bold Italics" panose="020B0604020202020204" charset="0"/>
      <p:regular r:id="rId37"/>
    </p:embeddedFont>
    <p:embeddedFont>
      <p:font typeface="Arial Italics" panose="020B0604020202020204" charset="0"/>
      <p:regular r:id="rId38"/>
    </p:embeddedFont>
    <p:embeddedFont>
      <p:font typeface="Montserrat" panose="00000500000000000000" pitchFamily="2" charset="0"/>
      <p:regular r:id="rId39"/>
      <p:bold r:id="rId40"/>
      <p:italic r:id="rId41"/>
      <p:boldItalic r:id="rId42"/>
    </p:embeddedFont>
    <p:embeddedFont>
      <p:font typeface="Montserrat Bold"/>
      <p:regular r:id="rId43"/>
    </p:embeddedFont>
    <p:embeddedFont>
      <p:font typeface="Montserrat Bold Italics" panose="020B0604020202020204" charset="0"/>
      <p:regular r:id="rId44"/>
    </p:embeddedFont>
    <p:embeddedFont>
      <p:font typeface="Montserrat Italics"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2881" autoAdjust="0"/>
  </p:normalViewPr>
  <p:slideViewPr>
    <p:cSldViewPr>
      <p:cViewPr varScale="1">
        <p:scale>
          <a:sx n="52" d="100"/>
          <a:sy n="52" d="100"/>
        </p:scale>
        <p:origin x="150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 sure why i the image i managed to get from the doc was q fuzzy, might need to re-upload. </a:t>
            </a:r>
          </a:p>
          <a:p>
            <a:endParaRPr lang="en-US"/>
          </a:p>
          <a:p>
            <a:r>
              <a:rPr lang="en-US"/>
              <a:t>dk if you guys want to use the dual bar graph in the explanation, just left it there first, up to presenter</a:t>
            </a:r>
          </a:p>
          <a:p>
            <a:endParaRPr lang="en-US"/>
          </a:p>
          <a:p>
            <a:r>
              <a:rPr lang="en-US"/>
              <a:t>must rearrange / remove before presentation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 sure why i the image i managed to get from the doc was q fuzzy, might need to re-upload. </a:t>
            </a:r>
          </a:p>
          <a:p>
            <a:endParaRPr lang="en-US"/>
          </a:p>
          <a:p>
            <a:r>
              <a:rPr lang="en-US"/>
              <a:t>dk if you guys want to use the dual bar graph in the explanation, just left it there first, up to presenter</a:t>
            </a:r>
          </a:p>
          <a:p>
            <a:endParaRPr lang="en-US"/>
          </a:p>
          <a:p>
            <a:r>
              <a:rPr lang="en-US"/>
              <a:t>must rearrange / remove before presentation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 sure why i the image i managed to get from the doc was q fuzzy, might need to re-upload. </a:t>
            </a:r>
          </a:p>
          <a:p>
            <a:endParaRPr lang="en-US"/>
          </a:p>
          <a:p>
            <a:r>
              <a:rPr lang="en-US"/>
              <a:t>dk if you guys want to use the dual bar graph in the explanation, just left it there first, up to presenter</a:t>
            </a:r>
          </a:p>
          <a:p>
            <a:endParaRPr lang="en-US"/>
          </a:p>
          <a:p>
            <a:r>
              <a:rPr lang="en-US"/>
              <a:t>must rearrange / remove before presentation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 sure why i the image i managed to get from the doc was q fuzzy, might need to re-upload. </a:t>
            </a:r>
          </a:p>
          <a:p>
            <a:endParaRPr lang="en-US"/>
          </a:p>
          <a:p>
            <a:r>
              <a:rPr lang="en-US"/>
              <a:t>dk if you guys want to use the dual bar graph in the explanation, just left it there first, up to presenter</a:t>
            </a:r>
          </a:p>
          <a:p>
            <a:endParaRPr lang="en-US"/>
          </a:p>
          <a:p>
            <a:r>
              <a:rPr lang="en-US"/>
              <a:t>must rearrange / remove before presentation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Could we maybe remove the 'payment methods' title from the graph just for the sake of the presentation?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4122451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too big, gotta either filter it down or make it horizontal to fit the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sv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2.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2.sv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svg"/><Relationship Id="rId7"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svg"/></Relationships>
</file>

<file path=ppt/slides/_rels/slide29.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2.svg"/><Relationship Id="rId7"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3.svg"/><Relationship Id="rId4" Type="http://schemas.openxmlformats.org/officeDocument/2006/relationships/image" Target="../media/image2.sv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svg"/><Relationship Id="rId7" Type="http://schemas.openxmlformats.org/officeDocument/2006/relationships/image" Target="../media/image2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749">
            <a:off x="-5690637" y="-3861861"/>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p:nvPr/>
        </p:nvSpPr>
        <p:spPr>
          <a:xfrm rot="-1111642">
            <a:off x="11120480" y="1055557"/>
            <a:ext cx="10443683" cy="8487866"/>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4" name="Freeform 4"/>
          <p:cNvSpPr/>
          <p:nvPr/>
        </p:nvSpPr>
        <p:spPr>
          <a:xfrm>
            <a:off x="1028700" y="679726"/>
            <a:ext cx="2558669" cy="1403295"/>
          </a:xfrm>
          <a:custGeom>
            <a:avLst/>
            <a:gdLst/>
            <a:ahLst/>
            <a:cxnLst/>
            <a:rect l="l" t="t" r="r" b="b"/>
            <a:pathLst>
              <a:path w="2558669" h="1403295">
                <a:moveTo>
                  <a:pt x="0" y="0"/>
                </a:moveTo>
                <a:lnTo>
                  <a:pt x="2558669" y="0"/>
                </a:lnTo>
                <a:lnTo>
                  <a:pt x="2558669" y="1403295"/>
                </a:lnTo>
                <a:lnTo>
                  <a:pt x="0" y="1403295"/>
                </a:lnTo>
                <a:lnTo>
                  <a:pt x="0" y="0"/>
                </a:lnTo>
                <a:close/>
              </a:path>
            </a:pathLst>
          </a:custGeom>
          <a:blipFill>
            <a:blip r:embed="rId7"/>
            <a:stretch>
              <a:fillRect l="-17802" r="-102937" b="-620"/>
            </a:stretch>
          </a:blipFill>
        </p:spPr>
      </p:sp>
      <p:sp>
        <p:nvSpPr>
          <p:cNvPr id="5" name="TextBox 5"/>
          <p:cNvSpPr txBox="1"/>
          <p:nvPr/>
        </p:nvSpPr>
        <p:spPr>
          <a:xfrm>
            <a:off x="1028700" y="3368435"/>
            <a:ext cx="9169846" cy="1585463"/>
          </a:xfrm>
          <a:prstGeom prst="rect">
            <a:avLst/>
          </a:prstGeom>
        </p:spPr>
        <p:txBody>
          <a:bodyPr lIns="0" tIns="0" rIns="0" bIns="0" rtlCol="0" anchor="t">
            <a:spAutoFit/>
          </a:bodyPr>
          <a:lstStyle/>
          <a:p>
            <a:pPr algn="l">
              <a:lnSpc>
                <a:spcPts val="11827"/>
              </a:lnSpc>
            </a:pPr>
            <a:r>
              <a:rPr lang="en-US" sz="11947" b="1">
                <a:solidFill>
                  <a:srgbClr val="0024D4"/>
                </a:solidFill>
                <a:latin typeface="Montserrat Bold"/>
                <a:ea typeface="Montserrat Bold"/>
                <a:cs typeface="Montserrat Bold"/>
                <a:sym typeface="Montserrat Bold"/>
              </a:rPr>
              <a:t>BT2102</a:t>
            </a:r>
          </a:p>
        </p:txBody>
      </p:sp>
      <p:sp>
        <p:nvSpPr>
          <p:cNvPr id="6" name="TextBox 6"/>
          <p:cNvSpPr txBox="1"/>
          <p:nvPr/>
        </p:nvSpPr>
        <p:spPr>
          <a:xfrm>
            <a:off x="1028700" y="4959023"/>
            <a:ext cx="9169846" cy="1206005"/>
          </a:xfrm>
          <a:prstGeom prst="rect">
            <a:avLst/>
          </a:prstGeom>
        </p:spPr>
        <p:txBody>
          <a:bodyPr lIns="0" tIns="0" rIns="0" bIns="0" rtlCol="0" anchor="t">
            <a:spAutoFit/>
          </a:bodyPr>
          <a:lstStyle/>
          <a:p>
            <a:pPr algn="l">
              <a:lnSpc>
                <a:spcPts val="9056"/>
              </a:lnSpc>
            </a:pPr>
            <a:r>
              <a:rPr lang="en-US" sz="9148" b="1">
                <a:solidFill>
                  <a:srgbClr val="2BB4D4"/>
                </a:solidFill>
                <a:latin typeface="Montserrat Bold"/>
                <a:ea typeface="Montserrat Bold"/>
                <a:cs typeface="Montserrat Bold"/>
                <a:sym typeface="Montserrat Bold"/>
              </a:rPr>
              <a:t>ASSIGNMENT 2 </a:t>
            </a:r>
          </a:p>
        </p:txBody>
      </p:sp>
      <p:sp>
        <p:nvSpPr>
          <p:cNvPr id="7" name="TextBox 7"/>
          <p:cNvSpPr txBox="1"/>
          <p:nvPr/>
        </p:nvSpPr>
        <p:spPr>
          <a:xfrm>
            <a:off x="1028700" y="8159787"/>
            <a:ext cx="12557237" cy="850900"/>
          </a:xfrm>
          <a:prstGeom prst="rect">
            <a:avLst/>
          </a:prstGeom>
        </p:spPr>
        <p:txBody>
          <a:bodyPr lIns="0" tIns="0" rIns="0" bIns="0" rtlCol="0" anchor="t">
            <a:spAutoFit/>
          </a:bodyPr>
          <a:lstStyle/>
          <a:p>
            <a:pPr algn="l">
              <a:lnSpc>
                <a:spcPts val="3499"/>
              </a:lnSpc>
            </a:pPr>
            <a:r>
              <a:rPr lang="en-US" sz="2499" spc="124">
                <a:solidFill>
                  <a:srgbClr val="0024D4"/>
                </a:solidFill>
                <a:latin typeface="Montserrat"/>
                <a:ea typeface="Montserrat"/>
                <a:cs typeface="Montserrat"/>
                <a:sym typeface="Montserrat"/>
              </a:rPr>
              <a:t>Agarwal Yuvika || Cheng Zhen Yu || Lee How Xi </a:t>
            </a:r>
          </a:p>
          <a:p>
            <a:pPr algn="l">
              <a:lnSpc>
                <a:spcPts val="3499"/>
              </a:lnSpc>
            </a:pPr>
            <a:r>
              <a:rPr lang="en-US" sz="2499" spc="124">
                <a:solidFill>
                  <a:srgbClr val="0024D4"/>
                </a:solidFill>
                <a:latin typeface="Montserrat"/>
                <a:ea typeface="Montserrat"/>
                <a:cs typeface="Montserrat"/>
                <a:sym typeface="Montserrat"/>
              </a:rPr>
              <a:t>Mahika Khandelwal || Ng Zong Hern, Caleb || Ranga Sahasra</a:t>
            </a:r>
          </a:p>
        </p:txBody>
      </p:sp>
      <p:sp>
        <p:nvSpPr>
          <p:cNvPr id="8" name="TextBox 8"/>
          <p:cNvSpPr txBox="1"/>
          <p:nvPr/>
        </p:nvSpPr>
        <p:spPr>
          <a:xfrm>
            <a:off x="1028700" y="7785137"/>
            <a:ext cx="2187455" cy="412750"/>
          </a:xfrm>
          <a:prstGeom prst="rect">
            <a:avLst/>
          </a:prstGeom>
        </p:spPr>
        <p:txBody>
          <a:bodyPr lIns="0" tIns="0" rIns="0" bIns="0" rtlCol="0" anchor="t">
            <a:spAutoFit/>
          </a:bodyPr>
          <a:lstStyle/>
          <a:p>
            <a:pPr algn="l">
              <a:lnSpc>
                <a:spcPts val="3499"/>
              </a:lnSpc>
            </a:pPr>
            <a:r>
              <a:rPr lang="en-US" sz="2499" b="1" spc="124">
                <a:solidFill>
                  <a:srgbClr val="0024D4"/>
                </a:solidFill>
                <a:latin typeface="Montserrat Bold"/>
                <a:ea typeface="Montserrat Bold"/>
                <a:cs typeface="Montserrat Bold"/>
                <a:sym typeface="Montserrat Bold"/>
              </a:rPr>
              <a:t>Group 35: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023448" y="-200986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410648" y="2392581"/>
            <a:ext cx="7531957" cy="4648630"/>
          </a:xfrm>
          <a:custGeom>
            <a:avLst/>
            <a:gdLst/>
            <a:ahLst/>
            <a:cxnLst/>
            <a:rect l="l" t="t" r="r" b="b"/>
            <a:pathLst>
              <a:path w="7531957" h="4648630">
                <a:moveTo>
                  <a:pt x="0" y="0"/>
                </a:moveTo>
                <a:lnTo>
                  <a:pt x="7531958" y="0"/>
                </a:lnTo>
                <a:lnTo>
                  <a:pt x="7531958" y="4648629"/>
                </a:lnTo>
                <a:lnTo>
                  <a:pt x="0" y="4648629"/>
                </a:lnTo>
                <a:lnTo>
                  <a:pt x="0" y="0"/>
                </a:lnTo>
                <a:close/>
              </a:path>
            </a:pathLst>
          </a:custGeom>
          <a:blipFill>
            <a:blip r:embed="rId4"/>
            <a:stretch>
              <a:fillRect/>
            </a:stretch>
          </a:blipFill>
        </p:spPr>
      </p:sp>
      <p:sp>
        <p:nvSpPr>
          <p:cNvPr id="4" name="TextBox 4"/>
          <p:cNvSpPr txBox="1"/>
          <p:nvPr/>
        </p:nvSpPr>
        <p:spPr>
          <a:xfrm>
            <a:off x="410648" y="279784"/>
            <a:ext cx="16241686" cy="854075"/>
          </a:xfrm>
          <a:prstGeom prst="rect">
            <a:avLst/>
          </a:prstGeom>
        </p:spPr>
        <p:txBody>
          <a:bodyPr lIns="0" tIns="0" rIns="0" bIns="0" rtlCol="0" anchor="t">
            <a:spAutoFit/>
          </a:bodyPr>
          <a:lstStyle/>
          <a:p>
            <a:pPr algn="l">
              <a:lnSpc>
                <a:spcPts val="7000"/>
              </a:lnSpc>
            </a:pPr>
            <a:r>
              <a:rPr lang="en-US" sz="5000" b="1">
                <a:solidFill>
                  <a:srgbClr val="2BB4D4"/>
                </a:solidFill>
                <a:latin typeface="Montserrat Bold"/>
                <a:ea typeface="Montserrat Bold"/>
                <a:cs typeface="Montserrat Bold"/>
                <a:sym typeface="Montserrat Bold"/>
              </a:rPr>
              <a:t>L2: What are the key pain points for customers?</a:t>
            </a:r>
          </a:p>
        </p:txBody>
      </p:sp>
      <p:grpSp>
        <p:nvGrpSpPr>
          <p:cNvPr id="5" name="Group 5"/>
          <p:cNvGrpSpPr/>
          <p:nvPr/>
        </p:nvGrpSpPr>
        <p:grpSpPr>
          <a:xfrm>
            <a:off x="1028700" y="7516250"/>
            <a:ext cx="5871795" cy="1742050"/>
            <a:chOff x="0" y="0"/>
            <a:chExt cx="1546481" cy="458811"/>
          </a:xfrm>
        </p:grpSpPr>
        <p:sp>
          <p:nvSpPr>
            <p:cNvPr id="6" name="Freeform 6"/>
            <p:cNvSpPr/>
            <p:nvPr/>
          </p:nvSpPr>
          <p:spPr>
            <a:xfrm>
              <a:off x="0" y="0"/>
              <a:ext cx="1546481" cy="458811"/>
            </a:xfrm>
            <a:custGeom>
              <a:avLst/>
              <a:gdLst/>
              <a:ahLst/>
              <a:cxnLst/>
              <a:rect l="l" t="t" r="r" b="b"/>
              <a:pathLst>
                <a:path w="1546481" h="458811">
                  <a:moveTo>
                    <a:pt x="0" y="0"/>
                  </a:moveTo>
                  <a:lnTo>
                    <a:pt x="1546481" y="0"/>
                  </a:lnTo>
                  <a:lnTo>
                    <a:pt x="1546481" y="458811"/>
                  </a:lnTo>
                  <a:lnTo>
                    <a:pt x="0" y="458811"/>
                  </a:lnTo>
                  <a:close/>
                </a:path>
              </a:pathLst>
            </a:custGeom>
            <a:solidFill>
              <a:srgbClr val="FFFFFF"/>
            </a:solidFill>
            <a:ln w="38100" cap="sq">
              <a:solidFill>
                <a:srgbClr val="004AAD"/>
              </a:solidFill>
              <a:prstDash val="lgDash"/>
              <a:miter/>
            </a:ln>
          </p:spPr>
        </p:sp>
        <p:sp>
          <p:nvSpPr>
            <p:cNvPr id="7" name="TextBox 7"/>
            <p:cNvSpPr txBox="1"/>
            <p:nvPr/>
          </p:nvSpPr>
          <p:spPr>
            <a:xfrm>
              <a:off x="0" y="-38100"/>
              <a:ext cx="1546481" cy="496911"/>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1099679" y="8638609"/>
            <a:ext cx="5729837" cy="396240"/>
          </a:xfrm>
          <a:prstGeom prst="rect">
            <a:avLst/>
          </a:prstGeom>
        </p:spPr>
        <p:txBody>
          <a:bodyPr lIns="0" tIns="0" rIns="0" bIns="0" rtlCol="0" anchor="t">
            <a:spAutoFit/>
          </a:bodyPr>
          <a:lstStyle/>
          <a:p>
            <a:pPr algn="ctr">
              <a:lnSpc>
                <a:spcPts val="3359"/>
              </a:lnSpc>
            </a:pPr>
            <a:r>
              <a:rPr lang="en-US" sz="2400">
                <a:solidFill>
                  <a:srgbClr val="0024D4"/>
                </a:solidFill>
                <a:latin typeface="Montserrat"/>
                <a:ea typeface="Montserrat"/>
                <a:cs typeface="Montserrat"/>
                <a:sym typeface="Montserrat"/>
              </a:rPr>
              <a:t>(</a:t>
            </a:r>
            <a:r>
              <a:rPr lang="en-US" sz="2400" b="1">
                <a:solidFill>
                  <a:srgbClr val="0024D4"/>
                </a:solidFill>
                <a:latin typeface="Montserrat Bold"/>
                <a:ea typeface="Montserrat Bold"/>
                <a:cs typeface="Montserrat Bold"/>
                <a:sym typeface="Montserrat Bold"/>
              </a:rPr>
              <a:t>median of 5 </a:t>
            </a:r>
            <a:r>
              <a:rPr lang="en-US" sz="2400" b="1">
                <a:solidFill>
                  <a:srgbClr val="FA3A2F"/>
                </a:solidFill>
                <a:latin typeface="Montserrat Bold"/>
                <a:ea typeface="Montserrat Bold"/>
                <a:cs typeface="Montserrat Bold"/>
                <a:sym typeface="Montserrat Bold"/>
              </a:rPr>
              <a:t>drops</a:t>
            </a:r>
            <a:r>
              <a:rPr lang="en-US" sz="2400" b="1">
                <a:solidFill>
                  <a:srgbClr val="0024D4"/>
                </a:solidFill>
                <a:latin typeface="Montserrat Bold"/>
                <a:ea typeface="Montserrat Bold"/>
                <a:cs typeface="Montserrat Bold"/>
                <a:sym typeface="Montserrat Bold"/>
              </a:rPr>
              <a:t> to median of 2</a:t>
            </a:r>
            <a:r>
              <a:rPr lang="en-US" sz="2400">
                <a:solidFill>
                  <a:srgbClr val="0024D4"/>
                </a:solidFill>
                <a:latin typeface="Montserrat"/>
                <a:ea typeface="Montserrat"/>
                <a:cs typeface="Montserrat"/>
                <a:sym typeface="Montserrat"/>
              </a:rPr>
              <a:t>)</a:t>
            </a:r>
          </a:p>
        </p:txBody>
      </p:sp>
      <p:sp>
        <p:nvSpPr>
          <p:cNvPr id="9" name="TextBox 9"/>
          <p:cNvSpPr txBox="1"/>
          <p:nvPr/>
        </p:nvSpPr>
        <p:spPr>
          <a:xfrm>
            <a:off x="1187899" y="7659279"/>
            <a:ext cx="5553397" cy="763270"/>
          </a:xfrm>
          <a:prstGeom prst="rect">
            <a:avLst/>
          </a:prstGeom>
        </p:spPr>
        <p:txBody>
          <a:bodyPr lIns="0" tIns="0" rIns="0" bIns="0" rtlCol="0" anchor="t">
            <a:spAutoFit/>
          </a:bodyPr>
          <a:lstStyle/>
          <a:p>
            <a:pPr algn="ctr">
              <a:lnSpc>
                <a:spcPts val="3080"/>
              </a:lnSpc>
            </a:pPr>
            <a:r>
              <a:rPr lang="en-US" sz="2200" b="1">
                <a:solidFill>
                  <a:srgbClr val="0024D4"/>
                </a:solidFill>
                <a:latin typeface="Montserrat Bold"/>
                <a:ea typeface="Montserrat Bold"/>
                <a:cs typeface="Montserrat Bold"/>
                <a:sym typeface="Montserrat Bold"/>
              </a:rPr>
              <a:t>Delivery delay has negatively impacted quantitative review scores</a:t>
            </a:r>
          </a:p>
        </p:txBody>
      </p:sp>
      <p:sp>
        <p:nvSpPr>
          <p:cNvPr id="10" name="Freeform 10"/>
          <p:cNvSpPr/>
          <p:nvPr/>
        </p:nvSpPr>
        <p:spPr>
          <a:xfrm>
            <a:off x="8028331" y="2719155"/>
            <a:ext cx="10259669" cy="6150525"/>
          </a:xfrm>
          <a:custGeom>
            <a:avLst/>
            <a:gdLst/>
            <a:ahLst/>
            <a:cxnLst/>
            <a:rect l="l" t="t" r="r" b="b"/>
            <a:pathLst>
              <a:path w="10259669" h="6150525">
                <a:moveTo>
                  <a:pt x="0" y="0"/>
                </a:moveTo>
                <a:lnTo>
                  <a:pt x="10259669" y="0"/>
                </a:lnTo>
                <a:lnTo>
                  <a:pt x="10259669" y="6150525"/>
                </a:lnTo>
                <a:lnTo>
                  <a:pt x="0" y="6150525"/>
                </a:lnTo>
                <a:lnTo>
                  <a:pt x="0" y="0"/>
                </a:lnTo>
                <a:close/>
              </a:path>
            </a:pathLst>
          </a:custGeom>
          <a:blipFill>
            <a:blip r:embed="rId5"/>
            <a:stretch>
              <a:fillRect t="-2" b="-6848"/>
            </a:stretch>
          </a:blipFill>
        </p:spPr>
      </p:sp>
      <p:sp>
        <p:nvSpPr>
          <p:cNvPr id="11" name="AutoShape 11"/>
          <p:cNvSpPr/>
          <p:nvPr/>
        </p:nvSpPr>
        <p:spPr>
          <a:xfrm>
            <a:off x="11490902" y="3232195"/>
            <a:ext cx="35969" cy="1986169"/>
          </a:xfrm>
          <a:prstGeom prst="line">
            <a:avLst/>
          </a:prstGeom>
          <a:ln w="38100" cap="flat">
            <a:solidFill>
              <a:srgbClr val="FA3A2F"/>
            </a:solidFill>
            <a:prstDash val="solid"/>
            <a:headEnd type="none" w="sm" len="sm"/>
            <a:tailEnd type="arrow" w="med" len="sm"/>
          </a:ln>
        </p:spPr>
      </p:sp>
      <p:sp>
        <p:nvSpPr>
          <p:cNvPr id="12" name="AutoShape 12"/>
          <p:cNvSpPr/>
          <p:nvPr/>
        </p:nvSpPr>
        <p:spPr>
          <a:xfrm>
            <a:off x="10496316" y="3251245"/>
            <a:ext cx="1330851" cy="0"/>
          </a:xfrm>
          <a:prstGeom prst="line">
            <a:avLst/>
          </a:prstGeom>
          <a:ln w="38100" cap="flat">
            <a:solidFill>
              <a:srgbClr val="FA3A2F"/>
            </a:solidFill>
            <a:prstDash val="sysDash"/>
            <a:headEnd type="none" w="sm" len="sm"/>
            <a:tailEnd type="none" w="sm" len="sm"/>
          </a:ln>
        </p:spPr>
      </p:sp>
      <p:grpSp>
        <p:nvGrpSpPr>
          <p:cNvPr id="13" name="Group 13"/>
          <p:cNvGrpSpPr/>
          <p:nvPr/>
        </p:nvGrpSpPr>
        <p:grpSpPr>
          <a:xfrm>
            <a:off x="12100988" y="2972439"/>
            <a:ext cx="5871795" cy="2171149"/>
            <a:chOff x="0" y="0"/>
            <a:chExt cx="7829060" cy="2894866"/>
          </a:xfrm>
        </p:grpSpPr>
        <p:grpSp>
          <p:nvGrpSpPr>
            <p:cNvPr id="14" name="Group 14"/>
            <p:cNvGrpSpPr/>
            <p:nvPr/>
          </p:nvGrpSpPr>
          <p:grpSpPr>
            <a:xfrm>
              <a:off x="0" y="0"/>
              <a:ext cx="7829060" cy="2894866"/>
              <a:chOff x="0" y="0"/>
              <a:chExt cx="1546481" cy="571825"/>
            </a:xfrm>
          </p:grpSpPr>
          <p:sp>
            <p:nvSpPr>
              <p:cNvPr id="15" name="Freeform 15"/>
              <p:cNvSpPr/>
              <p:nvPr/>
            </p:nvSpPr>
            <p:spPr>
              <a:xfrm>
                <a:off x="0" y="0"/>
                <a:ext cx="1546481" cy="571825"/>
              </a:xfrm>
              <a:custGeom>
                <a:avLst/>
                <a:gdLst/>
                <a:ahLst/>
                <a:cxnLst/>
                <a:rect l="l" t="t" r="r" b="b"/>
                <a:pathLst>
                  <a:path w="1546481" h="571825">
                    <a:moveTo>
                      <a:pt x="0" y="0"/>
                    </a:moveTo>
                    <a:lnTo>
                      <a:pt x="1546481" y="0"/>
                    </a:lnTo>
                    <a:lnTo>
                      <a:pt x="1546481" y="571825"/>
                    </a:lnTo>
                    <a:lnTo>
                      <a:pt x="0" y="571825"/>
                    </a:lnTo>
                    <a:close/>
                  </a:path>
                </a:pathLst>
              </a:custGeom>
              <a:solidFill>
                <a:srgbClr val="FFFFFF"/>
              </a:solidFill>
              <a:ln w="38100" cap="sq">
                <a:solidFill>
                  <a:srgbClr val="004AAD"/>
                </a:solidFill>
                <a:prstDash val="lgDash"/>
                <a:miter/>
              </a:ln>
            </p:spPr>
          </p:sp>
          <p:sp>
            <p:nvSpPr>
              <p:cNvPr id="16" name="TextBox 16"/>
              <p:cNvSpPr txBox="1"/>
              <p:nvPr/>
            </p:nvSpPr>
            <p:spPr>
              <a:xfrm>
                <a:off x="0" y="-38100"/>
                <a:ext cx="1546481" cy="609925"/>
              </a:xfrm>
              <a:prstGeom prst="rect">
                <a:avLst/>
              </a:prstGeom>
            </p:spPr>
            <p:txBody>
              <a:bodyPr lIns="50800" tIns="50800" rIns="50800" bIns="50800" rtlCol="0" anchor="ctr"/>
              <a:lstStyle/>
              <a:p>
                <a:pPr algn="ctr">
                  <a:lnSpc>
                    <a:spcPts val="3359"/>
                  </a:lnSpc>
                </a:pPr>
                <a:endParaRPr/>
              </a:p>
            </p:txBody>
          </p:sp>
        </p:grpSp>
        <p:sp>
          <p:nvSpPr>
            <p:cNvPr id="17" name="TextBox 17"/>
            <p:cNvSpPr txBox="1"/>
            <p:nvPr/>
          </p:nvSpPr>
          <p:spPr>
            <a:xfrm>
              <a:off x="212265" y="222940"/>
              <a:ext cx="7404530" cy="900642"/>
            </a:xfrm>
            <a:prstGeom prst="rect">
              <a:avLst/>
            </a:prstGeom>
          </p:spPr>
          <p:txBody>
            <a:bodyPr lIns="0" tIns="0" rIns="0" bIns="0" rtlCol="0" anchor="t">
              <a:spAutoFit/>
            </a:bodyPr>
            <a:lstStyle/>
            <a:p>
              <a:pPr algn="ctr">
                <a:lnSpc>
                  <a:spcPts val="2799"/>
                </a:lnSpc>
              </a:pPr>
              <a:r>
                <a:rPr lang="en-US" sz="1999">
                  <a:solidFill>
                    <a:srgbClr val="0024D4"/>
                  </a:solidFill>
                  <a:latin typeface="Montserrat"/>
                  <a:ea typeface="Montserrat"/>
                  <a:cs typeface="Montserrat"/>
                  <a:sym typeface="Montserrat"/>
                </a:rPr>
                <a:t>Big dip in review score from 2.8 to &lt;2 happens beyond 1-week mark of delivery </a:t>
              </a:r>
            </a:p>
          </p:txBody>
        </p:sp>
        <p:sp>
          <p:nvSpPr>
            <p:cNvPr id="18" name="AutoShape 18"/>
            <p:cNvSpPr/>
            <p:nvPr/>
          </p:nvSpPr>
          <p:spPr>
            <a:xfrm flipH="1">
              <a:off x="3889130" y="1123582"/>
              <a:ext cx="0" cy="552618"/>
            </a:xfrm>
            <a:prstGeom prst="line">
              <a:avLst/>
            </a:prstGeom>
            <a:ln w="50800" cap="flat">
              <a:solidFill>
                <a:srgbClr val="004AAD"/>
              </a:solidFill>
              <a:prstDash val="solid"/>
              <a:headEnd type="none" w="sm" len="sm"/>
              <a:tailEnd type="arrow" w="med" len="sm"/>
            </a:ln>
          </p:spPr>
        </p:sp>
        <p:sp>
          <p:nvSpPr>
            <p:cNvPr id="19" name="TextBox 19"/>
            <p:cNvSpPr txBox="1"/>
            <p:nvPr/>
          </p:nvSpPr>
          <p:spPr>
            <a:xfrm>
              <a:off x="254373" y="1616102"/>
              <a:ext cx="7362422" cy="957698"/>
            </a:xfrm>
            <a:prstGeom prst="rect">
              <a:avLst/>
            </a:prstGeom>
          </p:spPr>
          <p:txBody>
            <a:bodyPr lIns="0" tIns="0" rIns="0" bIns="0" rtlCol="0" anchor="t">
              <a:spAutoFit/>
            </a:bodyPr>
            <a:lstStyle/>
            <a:p>
              <a:pPr algn="ctr">
                <a:lnSpc>
                  <a:spcPts val="2939"/>
                </a:lnSpc>
              </a:pPr>
              <a:r>
                <a:rPr lang="en-US" sz="2099" b="1">
                  <a:solidFill>
                    <a:srgbClr val="FA3A2F"/>
                  </a:solidFill>
                  <a:latin typeface="Montserrat Bold"/>
                  <a:ea typeface="Montserrat Bold"/>
                  <a:cs typeface="Montserrat Bold"/>
                  <a:sym typeface="Montserrat Bold"/>
                </a:rPr>
                <a:t>Customer tolerance to delivery delay is up to 7 days.</a:t>
              </a:r>
            </a:p>
          </p:txBody>
        </p:sp>
      </p:grpSp>
      <p:sp>
        <p:nvSpPr>
          <p:cNvPr id="20" name="TextBox 20"/>
          <p:cNvSpPr txBox="1"/>
          <p:nvPr/>
        </p:nvSpPr>
        <p:spPr>
          <a:xfrm>
            <a:off x="410648" y="1057659"/>
            <a:ext cx="17090877" cy="606425"/>
          </a:xfrm>
          <a:prstGeom prst="rect">
            <a:avLst/>
          </a:prstGeom>
        </p:spPr>
        <p:txBody>
          <a:bodyPr lIns="0" tIns="0" rIns="0" bIns="0" rtlCol="0" anchor="t">
            <a:spAutoFit/>
          </a:bodyPr>
          <a:lstStyle/>
          <a:p>
            <a:pPr algn="l">
              <a:lnSpc>
                <a:spcPts val="4900"/>
              </a:lnSpc>
            </a:pPr>
            <a:r>
              <a:rPr lang="en-US" sz="3500" b="1">
                <a:solidFill>
                  <a:srgbClr val="2BB4D4"/>
                </a:solidFill>
                <a:latin typeface="Montserrat Bold"/>
                <a:ea typeface="Montserrat Bold"/>
                <a:cs typeface="Montserrat Bold"/>
                <a:sym typeface="Montserrat Bold"/>
              </a:rPr>
              <a:t>L4: If and how does length of delivery delay impact review scores?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124931" y="-223706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250130" y="1410285"/>
            <a:ext cx="8874535" cy="8876715"/>
          </a:xfrm>
          <a:custGeom>
            <a:avLst/>
            <a:gdLst/>
            <a:ahLst/>
            <a:cxnLst/>
            <a:rect l="l" t="t" r="r" b="b"/>
            <a:pathLst>
              <a:path w="8874535" h="8876715">
                <a:moveTo>
                  <a:pt x="0" y="0"/>
                </a:moveTo>
                <a:lnTo>
                  <a:pt x="8874535" y="0"/>
                </a:lnTo>
                <a:lnTo>
                  <a:pt x="8874535" y="8876715"/>
                </a:lnTo>
                <a:lnTo>
                  <a:pt x="0" y="8876715"/>
                </a:lnTo>
                <a:lnTo>
                  <a:pt x="0" y="0"/>
                </a:lnTo>
                <a:close/>
              </a:path>
            </a:pathLst>
          </a:custGeom>
          <a:blipFill>
            <a:blip r:embed="rId4"/>
            <a:stretch>
              <a:fillRect t="-390" b="-390"/>
            </a:stretch>
          </a:blipFill>
        </p:spPr>
      </p:sp>
      <p:sp>
        <p:nvSpPr>
          <p:cNvPr id="4" name="AutoShape 4"/>
          <p:cNvSpPr/>
          <p:nvPr/>
        </p:nvSpPr>
        <p:spPr>
          <a:xfrm flipH="1" flipV="1">
            <a:off x="5385238" y="8249438"/>
            <a:ext cx="1063340" cy="704894"/>
          </a:xfrm>
          <a:prstGeom prst="line">
            <a:avLst/>
          </a:prstGeom>
          <a:ln w="38100" cap="flat">
            <a:solidFill>
              <a:srgbClr val="FA3A2F"/>
            </a:solidFill>
            <a:prstDash val="solid"/>
            <a:headEnd type="none" w="sm" len="sm"/>
            <a:tailEnd type="triangle" w="lg" len="med"/>
          </a:ln>
        </p:spPr>
      </p:sp>
      <p:sp>
        <p:nvSpPr>
          <p:cNvPr id="5" name="AutoShape 5"/>
          <p:cNvSpPr/>
          <p:nvPr/>
        </p:nvSpPr>
        <p:spPr>
          <a:xfrm flipV="1">
            <a:off x="6448578" y="8249438"/>
            <a:ext cx="0" cy="704894"/>
          </a:xfrm>
          <a:prstGeom prst="line">
            <a:avLst/>
          </a:prstGeom>
          <a:ln w="38100" cap="flat">
            <a:solidFill>
              <a:srgbClr val="FA3A2F"/>
            </a:solidFill>
            <a:prstDash val="solid"/>
            <a:headEnd type="none" w="sm" len="sm"/>
            <a:tailEnd type="triangle" w="lg" len="med"/>
          </a:ln>
        </p:spPr>
      </p:sp>
      <p:sp>
        <p:nvSpPr>
          <p:cNvPr id="6" name="AutoShape 6"/>
          <p:cNvSpPr/>
          <p:nvPr/>
        </p:nvSpPr>
        <p:spPr>
          <a:xfrm flipH="1" flipV="1">
            <a:off x="5868057" y="7741000"/>
            <a:ext cx="580521" cy="1213332"/>
          </a:xfrm>
          <a:prstGeom prst="line">
            <a:avLst/>
          </a:prstGeom>
          <a:ln w="38100" cap="flat">
            <a:solidFill>
              <a:srgbClr val="FA3A2F"/>
            </a:solidFill>
            <a:prstDash val="solid"/>
            <a:headEnd type="none" w="sm" len="sm"/>
            <a:tailEnd type="triangle" w="lg" len="med"/>
          </a:ln>
        </p:spPr>
      </p:sp>
      <p:sp>
        <p:nvSpPr>
          <p:cNvPr id="7" name="Freeform 7"/>
          <p:cNvSpPr/>
          <p:nvPr/>
        </p:nvSpPr>
        <p:spPr>
          <a:xfrm>
            <a:off x="6458997" y="8954332"/>
            <a:ext cx="3701783" cy="1152715"/>
          </a:xfrm>
          <a:custGeom>
            <a:avLst/>
            <a:gdLst/>
            <a:ahLst/>
            <a:cxnLst/>
            <a:rect l="l" t="t" r="r" b="b"/>
            <a:pathLst>
              <a:path w="3701783" h="1152715">
                <a:moveTo>
                  <a:pt x="0" y="0"/>
                </a:moveTo>
                <a:lnTo>
                  <a:pt x="3701783" y="0"/>
                </a:lnTo>
                <a:lnTo>
                  <a:pt x="3701783" y="1152715"/>
                </a:lnTo>
                <a:lnTo>
                  <a:pt x="0" y="1152715"/>
                </a:lnTo>
                <a:lnTo>
                  <a:pt x="0" y="0"/>
                </a:lnTo>
                <a:close/>
              </a:path>
            </a:pathLst>
          </a:custGeom>
          <a:blipFill>
            <a:blip r:embed="rId5">
              <a:extLst>
                <a:ext uri="{96DAC541-7B7A-43D3-8B79-37D633B846F1}">
                  <asvg:svgBlip xmlns:asvg="http://schemas.microsoft.com/office/drawing/2016/SVG/main" r:embed="rId6"/>
                </a:ext>
              </a:extLst>
            </a:blip>
            <a:stretch>
              <a:fillRect t="-16270" b="-16270"/>
            </a:stretch>
          </a:blipFill>
          <a:ln w="38100" cap="sq">
            <a:solidFill>
              <a:srgbClr val="004AAD"/>
            </a:solidFill>
            <a:prstDash val="lgDash"/>
            <a:miter/>
          </a:ln>
        </p:spPr>
      </p:sp>
      <p:sp>
        <p:nvSpPr>
          <p:cNvPr id="8" name="AutoShape 8"/>
          <p:cNvSpPr/>
          <p:nvPr/>
        </p:nvSpPr>
        <p:spPr>
          <a:xfrm flipH="1" flipV="1">
            <a:off x="5184311" y="8459509"/>
            <a:ext cx="1274685" cy="515056"/>
          </a:xfrm>
          <a:prstGeom prst="line">
            <a:avLst/>
          </a:prstGeom>
          <a:ln w="38100" cap="flat">
            <a:solidFill>
              <a:srgbClr val="FA3A2F"/>
            </a:solidFill>
            <a:prstDash val="solid"/>
            <a:headEnd type="none" w="sm" len="sm"/>
            <a:tailEnd type="triangle" w="lg" len="med"/>
          </a:ln>
        </p:spPr>
      </p:sp>
      <p:grpSp>
        <p:nvGrpSpPr>
          <p:cNvPr id="9" name="Group 9"/>
          <p:cNvGrpSpPr/>
          <p:nvPr/>
        </p:nvGrpSpPr>
        <p:grpSpPr>
          <a:xfrm>
            <a:off x="-2709698" y="1149047"/>
            <a:ext cx="3086100" cy="9645700"/>
            <a:chOff x="0" y="0"/>
            <a:chExt cx="812800" cy="2540431"/>
          </a:xfrm>
        </p:grpSpPr>
        <p:sp>
          <p:nvSpPr>
            <p:cNvPr id="10" name="Freeform 10"/>
            <p:cNvSpPr/>
            <p:nvPr/>
          </p:nvSpPr>
          <p:spPr>
            <a:xfrm>
              <a:off x="0" y="0"/>
              <a:ext cx="812800" cy="2540431"/>
            </a:xfrm>
            <a:custGeom>
              <a:avLst/>
              <a:gdLst/>
              <a:ahLst/>
              <a:cxnLst/>
              <a:rect l="l" t="t" r="r" b="b"/>
              <a:pathLst>
                <a:path w="812800" h="2540431">
                  <a:moveTo>
                    <a:pt x="0" y="0"/>
                  </a:moveTo>
                  <a:lnTo>
                    <a:pt x="812800" y="0"/>
                  </a:lnTo>
                  <a:lnTo>
                    <a:pt x="812800" y="2540431"/>
                  </a:lnTo>
                  <a:lnTo>
                    <a:pt x="0" y="2540431"/>
                  </a:lnTo>
                  <a:close/>
                </a:path>
              </a:pathLst>
            </a:custGeom>
            <a:solidFill>
              <a:srgbClr val="FFFFFF"/>
            </a:solidFill>
          </p:spPr>
        </p:sp>
        <p:sp>
          <p:nvSpPr>
            <p:cNvPr id="11" name="TextBox 11"/>
            <p:cNvSpPr txBox="1"/>
            <p:nvPr/>
          </p:nvSpPr>
          <p:spPr>
            <a:xfrm>
              <a:off x="0" y="-38100"/>
              <a:ext cx="812800" cy="2578531"/>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8141765" y="1943142"/>
            <a:ext cx="9891440" cy="6719436"/>
          </a:xfrm>
          <a:prstGeom prst="rect">
            <a:avLst/>
          </a:prstGeom>
        </p:spPr>
        <p:txBody>
          <a:bodyPr lIns="0" tIns="0" rIns="0" bIns="0" rtlCol="0" anchor="t">
            <a:spAutoFit/>
          </a:bodyPr>
          <a:lstStyle/>
          <a:p>
            <a:pPr algn="just">
              <a:lnSpc>
                <a:spcPts val="4480"/>
              </a:lnSpc>
              <a:spcBef>
                <a:spcPct val="0"/>
              </a:spcBef>
            </a:pPr>
            <a:r>
              <a:rPr lang="en-US" sz="3200" b="1" dirty="0">
                <a:solidFill>
                  <a:srgbClr val="0024D4"/>
                </a:solidFill>
                <a:latin typeface="Montserrat Bold"/>
                <a:ea typeface="Montserrat Bold"/>
                <a:cs typeface="Montserrat Bold"/>
                <a:sym typeface="Montserrat Bold"/>
              </a:rPr>
              <a:t>High Late Deliveries in the Southeast &amp; South: </a:t>
            </a:r>
          </a:p>
          <a:p>
            <a:pPr algn="just">
              <a:lnSpc>
                <a:spcPts val="4480"/>
              </a:lnSpc>
              <a:spcBef>
                <a:spcPct val="0"/>
              </a:spcBef>
            </a:pPr>
            <a:r>
              <a:rPr lang="en-US" sz="3200" dirty="0">
                <a:solidFill>
                  <a:srgbClr val="0024D4"/>
                </a:solidFill>
                <a:latin typeface="Montserrat"/>
                <a:ea typeface="Montserrat"/>
                <a:cs typeface="Montserrat"/>
                <a:sym typeface="Montserrat"/>
              </a:rPr>
              <a:t>States like São Paulo, Minas Gerais, and Rio de Janeiro have the darkest shades, indicating the highest number of late deliveries. This aligns with the fact that these regions have the largest population and highest volume of e-commerce activity.</a:t>
            </a:r>
          </a:p>
          <a:p>
            <a:pPr algn="just">
              <a:lnSpc>
                <a:spcPts val="4480"/>
              </a:lnSpc>
              <a:spcBef>
                <a:spcPct val="0"/>
              </a:spcBef>
            </a:pPr>
            <a:endParaRPr lang="en-US" sz="3200" dirty="0">
              <a:solidFill>
                <a:srgbClr val="0024D4"/>
              </a:solidFill>
              <a:latin typeface="Montserrat"/>
              <a:ea typeface="Montserrat"/>
              <a:cs typeface="Montserrat"/>
              <a:sym typeface="Montserrat"/>
            </a:endParaRPr>
          </a:p>
          <a:p>
            <a:pPr algn="just">
              <a:lnSpc>
                <a:spcPts val="4480"/>
              </a:lnSpc>
              <a:spcBef>
                <a:spcPct val="0"/>
              </a:spcBef>
            </a:pPr>
            <a:r>
              <a:rPr lang="en-US" sz="3200" b="1" dirty="0">
                <a:solidFill>
                  <a:srgbClr val="0024D4"/>
                </a:solidFill>
                <a:latin typeface="Montserrat Bold"/>
                <a:ea typeface="Montserrat Bold"/>
                <a:cs typeface="Montserrat Bold"/>
                <a:sym typeface="Montserrat Bold"/>
              </a:rPr>
              <a:t>Logistical &amp; Infrastructure Challenges: </a:t>
            </a:r>
          </a:p>
          <a:p>
            <a:pPr algn="just">
              <a:lnSpc>
                <a:spcPts val="4480"/>
              </a:lnSpc>
              <a:spcBef>
                <a:spcPct val="0"/>
              </a:spcBef>
            </a:pPr>
            <a:r>
              <a:rPr lang="en-US" sz="3200" dirty="0">
                <a:solidFill>
                  <a:srgbClr val="0024D4"/>
                </a:solidFill>
                <a:latin typeface="Montserrat"/>
                <a:ea typeface="Montserrat"/>
                <a:cs typeface="Montserrat"/>
                <a:sym typeface="Montserrat"/>
              </a:rPr>
              <a:t>The disparity in late deliveries reflect differences in infrastructure, warehouse distribution, and delivery efficiency across states.</a:t>
            </a:r>
          </a:p>
        </p:txBody>
      </p:sp>
      <p:sp>
        <p:nvSpPr>
          <p:cNvPr id="13" name="TextBox 13"/>
          <p:cNvSpPr txBox="1"/>
          <p:nvPr/>
        </p:nvSpPr>
        <p:spPr>
          <a:xfrm>
            <a:off x="376402" y="218772"/>
            <a:ext cx="18448001" cy="828051"/>
          </a:xfrm>
          <a:prstGeom prst="rect">
            <a:avLst/>
          </a:prstGeom>
        </p:spPr>
        <p:txBody>
          <a:bodyPr lIns="0" tIns="0" rIns="0" bIns="0" rtlCol="0" anchor="t">
            <a:spAutoFit/>
          </a:bodyPr>
          <a:lstStyle/>
          <a:p>
            <a:pPr algn="l">
              <a:lnSpc>
                <a:spcPts val="6860"/>
              </a:lnSpc>
            </a:pPr>
            <a:r>
              <a:rPr lang="en-US" sz="4900" b="1">
                <a:solidFill>
                  <a:srgbClr val="2BB4D4"/>
                </a:solidFill>
                <a:latin typeface="Montserrat Bold"/>
                <a:ea typeface="Montserrat Bold"/>
                <a:cs typeface="Montserrat Bold"/>
                <a:sym typeface="Montserrat Bold"/>
              </a:rPr>
              <a:t>L3: Which state(s) experience(s) most delivery delay?</a:t>
            </a:r>
          </a:p>
        </p:txBody>
      </p:sp>
      <p:sp>
        <p:nvSpPr>
          <p:cNvPr id="14" name="TextBox 14"/>
          <p:cNvSpPr txBox="1"/>
          <p:nvPr/>
        </p:nvSpPr>
        <p:spPr>
          <a:xfrm>
            <a:off x="6509524" y="9043962"/>
            <a:ext cx="3651255" cy="935355"/>
          </a:xfrm>
          <a:prstGeom prst="rect">
            <a:avLst/>
          </a:prstGeom>
        </p:spPr>
        <p:txBody>
          <a:bodyPr lIns="0" tIns="0" rIns="0" bIns="0" rtlCol="0" anchor="t">
            <a:spAutoFit/>
          </a:bodyPr>
          <a:lstStyle/>
          <a:p>
            <a:pPr algn="ctr">
              <a:lnSpc>
                <a:spcPts val="2520"/>
              </a:lnSpc>
            </a:pPr>
            <a:r>
              <a:rPr lang="en-US" sz="1800" b="1">
                <a:solidFill>
                  <a:srgbClr val="FF0000"/>
                </a:solidFill>
                <a:latin typeface="Montserrat Bold"/>
                <a:ea typeface="Montserrat Bold"/>
                <a:cs typeface="Montserrat Bold"/>
                <a:sym typeface="Montserrat Bold"/>
              </a:rPr>
              <a:t>Highest frequency of late deliveries in the Southeast and South states</a:t>
            </a:r>
          </a:p>
        </p:txBody>
      </p:sp>
      <p:grpSp>
        <p:nvGrpSpPr>
          <p:cNvPr id="15" name="Group 15"/>
          <p:cNvGrpSpPr/>
          <p:nvPr/>
        </p:nvGrpSpPr>
        <p:grpSpPr>
          <a:xfrm rot="5400000">
            <a:off x="3924684" y="-3412565"/>
            <a:ext cx="254002" cy="9645700"/>
            <a:chOff x="0" y="0"/>
            <a:chExt cx="66898" cy="2540431"/>
          </a:xfrm>
        </p:grpSpPr>
        <p:sp>
          <p:nvSpPr>
            <p:cNvPr id="16" name="Freeform 16"/>
            <p:cNvSpPr/>
            <p:nvPr/>
          </p:nvSpPr>
          <p:spPr>
            <a:xfrm>
              <a:off x="0" y="0"/>
              <a:ext cx="66898" cy="2540431"/>
            </a:xfrm>
            <a:custGeom>
              <a:avLst/>
              <a:gdLst/>
              <a:ahLst/>
              <a:cxnLst/>
              <a:rect l="l" t="t" r="r" b="b"/>
              <a:pathLst>
                <a:path w="66898" h="2540431">
                  <a:moveTo>
                    <a:pt x="0" y="0"/>
                  </a:moveTo>
                  <a:lnTo>
                    <a:pt x="66898" y="0"/>
                  </a:lnTo>
                  <a:lnTo>
                    <a:pt x="66898" y="2540431"/>
                  </a:lnTo>
                  <a:lnTo>
                    <a:pt x="0" y="2540431"/>
                  </a:lnTo>
                  <a:close/>
                </a:path>
              </a:pathLst>
            </a:custGeom>
            <a:solidFill>
              <a:srgbClr val="FFFFFF"/>
            </a:solidFill>
          </p:spPr>
        </p:sp>
        <p:sp>
          <p:nvSpPr>
            <p:cNvPr id="17" name="TextBox 17"/>
            <p:cNvSpPr txBox="1"/>
            <p:nvPr/>
          </p:nvSpPr>
          <p:spPr>
            <a:xfrm>
              <a:off x="0" y="-38100"/>
              <a:ext cx="66898" cy="2578531"/>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40592" y="491490"/>
            <a:ext cx="18851926" cy="969645"/>
          </a:xfrm>
          <a:prstGeom prst="rect">
            <a:avLst/>
          </a:prstGeom>
        </p:spPr>
        <p:txBody>
          <a:bodyPr lIns="0" tIns="0" rIns="0" bIns="0" rtlCol="0" anchor="t">
            <a:spAutoFit/>
          </a:bodyPr>
          <a:lstStyle/>
          <a:p>
            <a:pPr algn="l">
              <a:lnSpc>
                <a:spcPts val="7979"/>
              </a:lnSpc>
            </a:pPr>
            <a:r>
              <a:rPr lang="en-US" sz="5699" b="1">
                <a:solidFill>
                  <a:srgbClr val="2BB4D4"/>
                </a:solidFill>
                <a:latin typeface="Montserrat Bold"/>
                <a:ea typeface="Montserrat Bold"/>
                <a:cs typeface="Montserrat Bold"/>
                <a:sym typeface="Montserrat Bold"/>
              </a:rPr>
              <a:t>Strategy 1: Strengthen Sao Paulo (SP) Logistics</a:t>
            </a:r>
          </a:p>
        </p:txBody>
      </p:sp>
      <p:sp>
        <p:nvSpPr>
          <p:cNvPr id="4" name="TextBox 4"/>
          <p:cNvSpPr txBox="1"/>
          <p:nvPr/>
        </p:nvSpPr>
        <p:spPr>
          <a:xfrm>
            <a:off x="825741" y="2079695"/>
            <a:ext cx="16636517" cy="7834630"/>
          </a:xfrm>
          <a:prstGeom prst="rect">
            <a:avLst/>
          </a:prstGeom>
        </p:spPr>
        <p:txBody>
          <a:bodyPr lIns="0" tIns="0" rIns="0" bIns="0" rtlCol="0" anchor="t">
            <a:spAutoFit/>
          </a:bodyPr>
          <a:lstStyle/>
          <a:p>
            <a:pPr algn="l">
              <a:lnSpc>
                <a:spcPts val="3919"/>
              </a:lnSpc>
            </a:pPr>
            <a:r>
              <a:rPr lang="en-US" sz="2799">
                <a:solidFill>
                  <a:srgbClr val="0024D4"/>
                </a:solidFill>
                <a:latin typeface="Montserrat"/>
                <a:ea typeface="Montserrat"/>
                <a:cs typeface="Montserrat"/>
                <a:sym typeface="Montserrat"/>
              </a:rPr>
              <a:t>Rationale: </a:t>
            </a:r>
            <a:r>
              <a:rPr lang="en-US" sz="2799" b="1">
                <a:solidFill>
                  <a:srgbClr val="0024D4"/>
                </a:solidFill>
                <a:latin typeface="Montserrat Bold"/>
                <a:ea typeface="Montserrat Bold"/>
                <a:cs typeface="Montserrat Bold"/>
                <a:sym typeface="Montserrat Bold"/>
              </a:rPr>
              <a:t>Centralization of user base and logistics partners</a:t>
            </a:r>
            <a:r>
              <a:rPr lang="en-US" sz="2799">
                <a:solidFill>
                  <a:srgbClr val="0024D4"/>
                </a:solidFill>
                <a:latin typeface="Montserrat"/>
                <a:ea typeface="Montserrat"/>
                <a:cs typeface="Montserrat"/>
                <a:sym typeface="Montserrat"/>
              </a:rPr>
              <a:t> </a:t>
            </a:r>
          </a:p>
          <a:p>
            <a:pPr marL="604518" lvl="1" indent="-302259" algn="l">
              <a:lnSpc>
                <a:spcPts val="3919"/>
              </a:lnSpc>
              <a:buFont typeface="Arial"/>
              <a:buChar char="•"/>
            </a:pPr>
            <a:r>
              <a:rPr lang="en-US" sz="2799" b="1">
                <a:solidFill>
                  <a:srgbClr val="0024D4"/>
                </a:solidFill>
                <a:latin typeface="Montserrat Bold"/>
                <a:ea typeface="Montserrat Bold"/>
                <a:cs typeface="Montserrat Bold"/>
                <a:sym typeface="Montserrat Bold"/>
              </a:rPr>
              <a:t>Most Olist sellers and customers originate from SP</a:t>
            </a:r>
            <a:r>
              <a:rPr lang="en-US" sz="2799">
                <a:solidFill>
                  <a:srgbClr val="0024D4"/>
                </a:solidFill>
                <a:latin typeface="Montserrat"/>
                <a:ea typeface="Montserrat"/>
                <a:cs typeface="Montserrat"/>
                <a:sym typeface="Montserrat"/>
              </a:rPr>
              <a:t>.</a:t>
            </a:r>
          </a:p>
          <a:p>
            <a:pPr marL="604518" lvl="1" indent="-302259" algn="l">
              <a:lnSpc>
                <a:spcPts val="3919"/>
              </a:lnSpc>
              <a:buFont typeface="Arial"/>
              <a:buChar char="•"/>
            </a:pPr>
            <a:r>
              <a:rPr lang="en-US" sz="2799">
                <a:solidFill>
                  <a:srgbClr val="0024D4"/>
                </a:solidFill>
                <a:latin typeface="Montserrat"/>
                <a:ea typeface="Montserrat"/>
                <a:cs typeface="Montserrat"/>
                <a:sym typeface="Montserrat"/>
              </a:rPr>
              <a:t>SP is the </a:t>
            </a:r>
            <a:r>
              <a:rPr lang="en-US" sz="2799" b="1">
                <a:solidFill>
                  <a:srgbClr val="0024D4"/>
                </a:solidFill>
                <a:latin typeface="Montserrat Bold"/>
                <a:ea typeface="Montserrat Bold"/>
                <a:cs typeface="Montserrat Bold"/>
                <a:sym typeface="Montserrat Bold"/>
              </a:rPr>
              <a:t>logistics hub</a:t>
            </a:r>
            <a:r>
              <a:rPr lang="en-US" sz="2799">
                <a:solidFill>
                  <a:srgbClr val="0024D4"/>
                </a:solidFill>
                <a:latin typeface="Montserrat"/>
                <a:ea typeface="Montserrat"/>
                <a:cs typeface="Montserrat"/>
                <a:sym typeface="Montserrat"/>
              </a:rPr>
              <a:t> of Brazil, thus more freight options and connectivity</a:t>
            </a:r>
          </a:p>
          <a:p>
            <a:pPr algn="l">
              <a:lnSpc>
                <a:spcPts val="2660"/>
              </a:lnSpc>
            </a:pPr>
            <a:endParaRPr lang="en-US" sz="2799">
              <a:solidFill>
                <a:srgbClr val="0024D4"/>
              </a:solidFill>
              <a:latin typeface="Montserrat"/>
              <a:ea typeface="Montserrat"/>
              <a:cs typeface="Montserrat"/>
              <a:sym typeface="Montserrat"/>
            </a:endParaRPr>
          </a:p>
          <a:p>
            <a:pPr algn="l">
              <a:lnSpc>
                <a:spcPts val="3919"/>
              </a:lnSpc>
            </a:pPr>
            <a:r>
              <a:rPr lang="en-US" sz="2799">
                <a:solidFill>
                  <a:srgbClr val="0024D4"/>
                </a:solidFill>
                <a:latin typeface="Montserrat"/>
                <a:ea typeface="Montserrat"/>
                <a:cs typeface="Montserrat"/>
                <a:sym typeface="Montserrat"/>
              </a:rPr>
              <a:t>(a) Communication with </a:t>
            </a:r>
            <a:r>
              <a:rPr lang="en-US" sz="2799" b="1" u="sng">
                <a:solidFill>
                  <a:srgbClr val="0024D4"/>
                </a:solidFill>
                <a:latin typeface="Montserrat Bold"/>
                <a:ea typeface="Montserrat Bold"/>
                <a:cs typeface="Montserrat Bold"/>
                <a:sym typeface="Montserrat Bold"/>
              </a:rPr>
              <a:t>existing logistics partners</a:t>
            </a:r>
            <a:r>
              <a:rPr lang="en-US" sz="2799">
                <a:solidFill>
                  <a:srgbClr val="0024D4"/>
                </a:solidFill>
                <a:latin typeface="Montserrat"/>
                <a:ea typeface="Montserrat"/>
                <a:cs typeface="Montserrat"/>
                <a:sym typeface="Montserrat"/>
              </a:rPr>
              <a:t>:</a:t>
            </a:r>
          </a:p>
          <a:p>
            <a:pPr marL="604518" lvl="1" indent="-302259" algn="l">
              <a:lnSpc>
                <a:spcPts val="3919"/>
              </a:lnSpc>
              <a:buFont typeface="Arial"/>
              <a:buChar char="•"/>
            </a:pPr>
            <a:r>
              <a:rPr lang="en-US" sz="2799">
                <a:solidFill>
                  <a:srgbClr val="0024D4"/>
                </a:solidFill>
                <a:latin typeface="Montserrat"/>
                <a:ea typeface="Montserrat"/>
                <a:cs typeface="Montserrat"/>
                <a:sym typeface="Montserrat"/>
              </a:rPr>
              <a:t>Set KPI in agreement clause to </a:t>
            </a:r>
            <a:r>
              <a:rPr lang="en-US" sz="2799" b="1">
                <a:solidFill>
                  <a:srgbClr val="0024D4"/>
                </a:solidFill>
                <a:latin typeface="Montserrat Bold"/>
                <a:ea typeface="Montserrat Bold"/>
                <a:cs typeface="Montserrat Bold"/>
                <a:sym typeface="Montserrat Bold"/>
              </a:rPr>
              <a:t>limit delivery delay to within 7 days</a:t>
            </a:r>
            <a:r>
              <a:rPr lang="en-US" sz="2799">
                <a:solidFill>
                  <a:srgbClr val="0024D4"/>
                </a:solidFill>
                <a:latin typeface="Montserrat"/>
                <a:ea typeface="Montserrat"/>
                <a:cs typeface="Montserrat"/>
                <a:sym typeface="Montserrat"/>
              </a:rPr>
              <a:t>, with compensation if beyond 7 days</a:t>
            </a:r>
          </a:p>
          <a:p>
            <a:pPr algn="l">
              <a:lnSpc>
                <a:spcPts val="2240"/>
              </a:lnSpc>
            </a:pPr>
            <a:endParaRPr lang="en-US" sz="2799">
              <a:solidFill>
                <a:srgbClr val="0024D4"/>
              </a:solidFill>
              <a:latin typeface="Montserrat"/>
              <a:ea typeface="Montserrat"/>
              <a:cs typeface="Montserrat"/>
              <a:sym typeface="Montserrat"/>
            </a:endParaRPr>
          </a:p>
          <a:p>
            <a:pPr algn="l">
              <a:lnSpc>
                <a:spcPts val="3919"/>
              </a:lnSpc>
            </a:pPr>
            <a:r>
              <a:rPr lang="en-US" sz="2799">
                <a:solidFill>
                  <a:srgbClr val="0024D4"/>
                </a:solidFill>
                <a:latin typeface="Montserrat"/>
                <a:ea typeface="Montserrat"/>
                <a:cs typeface="Montserrat"/>
                <a:sym typeface="Montserrat"/>
              </a:rPr>
              <a:t>(b) Formalise </a:t>
            </a:r>
            <a:r>
              <a:rPr lang="en-US" sz="2799" b="1" u="sng">
                <a:solidFill>
                  <a:srgbClr val="0024D4"/>
                </a:solidFill>
                <a:latin typeface="Montserrat Bold"/>
                <a:ea typeface="Montserrat Bold"/>
                <a:cs typeface="Montserrat Bold"/>
                <a:sym typeface="Montserrat Bold"/>
              </a:rPr>
              <a:t>SP taskforce</a:t>
            </a:r>
            <a:r>
              <a:rPr lang="en-US" sz="2799">
                <a:solidFill>
                  <a:srgbClr val="0024D4"/>
                </a:solidFill>
                <a:latin typeface="Montserrat"/>
                <a:ea typeface="Montserrat"/>
                <a:cs typeface="Montserrat"/>
                <a:sym typeface="Montserrat"/>
              </a:rPr>
              <a:t> to resolve customer dissatisfaction</a:t>
            </a:r>
          </a:p>
          <a:p>
            <a:pPr marL="604518" lvl="1" indent="-302259" algn="l">
              <a:lnSpc>
                <a:spcPts val="3919"/>
              </a:lnSpc>
              <a:buFont typeface="Arial"/>
              <a:buChar char="•"/>
            </a:pPr>
            <a:r>
              <a:rPr lang="en-US" sz="2799">
                <a:solidFill>
                  <a:srgbClr val="0024D4"/>
                </a:solidFill>
                <a:latin typeface="Montserrat"/>
                <a:ea typeface="Montserrat"/>
                <a:cs typeface="Montserrat"/>
                <a:sym typeface="Montserrat"/>
              </a:rPr>
              <a:t>Introduce live chat or chatbot features to address customer issues promptly</a:t>
            </a:r>
          </a:p>
          <a:p>
            <a:pPr marL="604518" lvl="1" indent="-302259" algn="l">
              <a:lnSpc>
                <a:spcPts val="3919"/>
              </a:lnSpc>
              <a:buFont typeface="Arial"/>
              <a:buChar char="•"/>
            </a:pPr>
            <a:r>
              <a:rPr lang="en-US" sz="2799">
                <a:solidFill>
                  <a:srgbClr val="0024D4"/>
                </a:solidFill>
                <a:latin typeface="Montserrat"/>
                <a:ea typeface="Montserrat"/>
                <a:cs typeface="Montserrat"/>
                <a:sym typeface="Montserrat"/>
              </a:rPr>
              <a:t>Regularly monitor frequency of negative keywords (e.g. aguard) to track logistical improvement</a:t>
            </a:r>
          </a:p>
          <a:p>
            <a:pPr algn="l">
              <a:lnSpc>
                <a:spcPts val="2520"/>
              </a:lnSpc>
            </a:pPr>
            <a:endParaRPr lang="en-US" sz="2799">
              <a:solidFill>
                <a:srgbClr val="0024D4"/>
              </a:solidFill>
              <a:latin typeface="Montserrat"/>
              <a:ea typeface="Montserrat"/>
              <a:cs typeface="Montserrat"/>
              <a:sym typeface="Montserrat"/>
            </a:endParaRPr>
          </a:p>
          <a:p>
            <a:pPr algn="l">
              <a:lnSpc>
                <a:spcPts val="3919"/>
              </a:lnSpc>
            </a:pPr>
            <a:r>
              <a:rPr lang="en-US" sz="2799">
                <a:solidFill>
                  <a:srgbClr val="0024D4"/>
                </a:solidFill>
                <a:latin typeface="Montserrat"/>
                <a:ea typeface="Montserrat"/>
                <a:cs typeface="Montserrat"/>
                <a:sym typeface="Montserrat"/>
              </a:rPr>
              <a:t>(c) </a:t>
            </a:r>
            <a:r>
              <a:rPr lang="en-US" sz="2799" b="1" u="sng">
                <a:solidFill>
                  <a:srgbClr val="0024D4"/>
                </a:solidFill>
                <a:latin typeface="Montserrat Bold"/>
                <a:ea typeface="Montserrat Bold"/>
                <a:cs typeface="Montserrat Bold"/>
                <a:sym typeface="Montserrat Bold"/>
              </a:rPr>
              <a:t>Beyond</a:t>
            </a:r>
            <a:r>
              <a:rPr lang="en-US" sz="2799">
                <a:solidFill>
                  <a:srgbClr val="0024D4"/>
                </a:solidFill>
                <a:latin typeface="Montserrat"/>
                <a:ea typeface="Montserrat"/>
                <a:cs typeface="Montserrat"/>
                <a:sym typeface="Montserrat"/>
              </a:rPr>
              <a:t> existing logistics partners:</a:t>
            </a:r>
          </a:p>
          <a:p>
            <a:pPr marL="604518" lvl="1" indent="-302259" algn="l">
              <a:lnSpc>
                <a:spcPts val="3919"/>
              </a:lnSpc>
              <a:buFont typeface="Arial"/>
              <a:buChar char="•"/>
            </a:pPr>
            <a:r>
              <a:rPr lang="en-US" sz="2799">
                <a:solidFill>
                  <a:srgbClr val="0024D4"/>
                </a:solidFill>
                <a:latin typeface="Montserrat"/>
                <a:ea typeface="Montserrat"/>
                <a:cs typeface="Montserrat"/>
                <a:sym typeface="Montserrat"/>
              </a:rPr>
              <a:t>Source for </a:t>
            </a:r>
            <a:r>
              <a:rPr lang="en-US" sz="2799" b="1">
                <a:solidFill>
                  <a:srgbClr val="0024D4"/>
                </a:solidFill>
                <a:latin typeface="Montserrat Bold"/>
                <a:ea typeface="Montserrat Bold"/>
                <a:cs typeface="Montserrat Bold"/>
                <a:sym typeface="Montserrat Bold"/>
              </a:rPr>
              <a:t>last-minute hyper logistics services</a:t>
            </a:r>
            <a:r>
              <a:rPr lang="en-US" sz="2799">
                <a:solidFill>
                  <a:srgbClr val="0024D4"/>
                </a:solidFill>
                <a:latin typeface="Montserrat"/>
                <a:ea typeface="Montserrat"/>
                <a:cs typeface="Montserrat"/>
                <a:sym typeface="Montserrat"/>
              </a:rPr>
              <a:t> to improve fulfil order with minimal delay</a:t>
            </a:r>
          </a:p>
          <a:p>
            <a:pPr marL="604518" lvl="1" indent="-302259" algn="l">
              <a:lnSpc>
                <a:spcPts val="3919"/>
              </a:lnSpc>
              <a:buFont typeface="Arial"/>
              <a:buChar char="•"/>
            </a:pPr>
            <a:r>
              <a:rPr lang="en-US" sz="2799">
                <a:solidFill>
                  <a:srgbClr val="0024D4"/>
                </a:solidFill>
                <a:latin typeface="Montserrat"/>
                <a:ea typeface="Montserrat"/>
                <a:cs typeface="Montserrat"/>
                <a:sym typeface="Montserrat"/>
              </a:rPr>
              <a:t>Bypass the need for logistics: Collaborate with local post offices / Sao Paulo Metro to establish</a:t>
            </a:r>
            <a:r>
              <a:rPr lang="en-US" sz="2799" b="1">
                <a:solidFill>
                  <a:srgbClr val="0024D4"/>
                </a:solidFill>
                <a:latin typeface="Montserrat Bold"/>
                <a:ea typeface="Montserrat Bold"/>
                <a:cs typeface="Montserrat Bold"/>
                <a:sym typeface="Montserrat Bold"/>
              </a:rPr>
              <a:t> self-collection centres in SP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073461">
            <a:off x="-9281995" y="-5154521"/>
            <a:ext cx="17617704" cy="17617704"/>
          </a:xfrm>
          <a:custGeom>
            <a:avLst/>
            <a:gdLst/>
            <a:ahLst/>
            <a:cxnLst/>
            <a:rect l="l" t="t" r="r" b="b"/>
            <a:pathLst>
              <a:path w="17617704" h="17617704">
                <a:moveTo>
                  <a:pt x="0" y="0"/>
                </a:moveTo>
                <a:lnTo>
                  <a:pt x="17617703" y="0"/>
                </a:lnTo>
                <a:lnTo>
                  <a:pt x="17617703" y="17617703"/>
                </a:lnTo>
                <a:lnTo>
                  <a:pt x="0" y="17617703"/>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447322" y="267222"/>
            <a:ext cx="17840678" cy="1739900"/>
          </a:xfrm>
          <a:prstGeom prst="rect">
            <a:avLst/>
          </a:prstGeom>
        </p:spPr>
        <p:txBody>
          <a:bodyPr lIns="0" tIns="0" rIns="0" bIns="0" rtlCol="0" anchor="t">
            <a:spAutoFit/>
          </a:bodyPr>
          <a:lstStyle/>
          <a:p>
            <a:pPr algn="l">
              <a:lnSpc>
                <a:spcPts val="7000"/>
              </a:lnSpc>
            </a:pPr>
            <a:r>
              <a:rPr lang="en-US" sz="5000" b="1">
                <a:solidFill>
                  <a:srgbClr val="2BB4D4"/>
                </a:solidFill>
                <a:latin typeface="Montserrat Bold"/>
                <a:ea typeface="Montserrat Bold"/>
                <a:cs typeface="Montserrat Bold"/>
                <a:sym typeface="Montserrat Bold"/>
              </a:rPr>
              <a:t>L2: Which product categories perform best and how do trends impact performance?</a:t>
            </a:r>
          </a:p>
        </p:txBody>
      </p:sp>
      <p:sp>
        <p:nvSpPr>
          <p:cNvPr id="4" name="TextBox 4"/>
          <p:cNvSpPr txBox="1"/>
          <p:nvPr/>
        </p:nvSpPr>
        <p:spPr>
          <a:xfrm>
            <a:off x="447322" y="1930922"/>
            <a:ext cx="17373109" cy="606425"/>
          </a:xfrm>
          <a:prstGeom prst="rect">
            <a:avLst/>
          </a:prstGeom>
        </p:spPr>
        <p:txBody>
          <a:bodyPr lIns="0" tIns="0" rIns="0" bIns="0" rtlCol="0" anchor="t">
            <a:spAutoFit/>
          </a:bodyPr>
          <a:lstStyle/>
          <a:p>
            <a:pPr algn="l">
              <a:lnSpc>
                <a:spcPts val="4900"/>
              </a:lnSpc>
            </a:pPr>
            <a:r>
              <a:rPr lang="en-US" sz="3500" b="1">
                <a:solidFill>
                  <a:srgbClr val="2BB4D4"/>
                </a:solidFill>
                <a:latin typeface="Montserrat Bold"/>
                <a:ea typeface="Montserrat Bold"/>
                <a:cs typeface="Montserrat Bold"/>
                <a:sym typeface="Montserrat Bold"/>
              </a:rPr>
              <a:t>L3: Which product categories generate the highest order volume?</a:t>
            </a:r>
          </a:p>
        </p:txBody>
      </p:sp>
      <p:sp>
        <p:nvSpPr>
          <p:cNvPr id="5" name="Freeform 5"/>
          <p:cNvSpPr/>
          <p:nvPr/>
        </p:nvSpPr>
        <p:spPr>
          <a:xfrm>
            <a:off x="467569" y="2898684"/>
            <a:ext cx="16402484" cy="6637923"/>
          </a:xfrm>
          <a:custGeom>
            <a:avLst/>
            <a:gdLst/>
            <a:ahLst/>
            <a:cxnLst/>
            <a:rect l="l" t="t" r="r" b="b"/>
            <a:pathLst>
              <a:path w="16402484" h="6637923">
                <a:moveTo>
                  <a:pt x="0" y="0"/>
                </a:moveTo>
                <a:lnTo>
                  <a:pt x="16402484" y="0"/>
                </a:lnTo>
                <a:lnTo>
                  <a:pt x="16402484" y="6637923"/>
                </a:lnTo>
                <a:lnTo>
                  <a:pt x="0" y="6637923"/>
                </a:lnTo>
                <a:lnTo>
                  <a:pt x="0" y="0"/>
                </a:lnTo>
                <a:close/>
              </a:path>
            </a:pathLst>
          </a:custGeom>
          <a:blipFill>
            <a:blip r:embed="rId5"/>
            <a:stretch>
              <a:fillRect b="-22315"/>
            </a:stretch>
          </a:blipFill>
        </p:spPr>
      </p:sp>
      <p:grpSp>
        <p:nvGrpSpPr>
          <p:cNvPr id="6" name="Group 6"/>
          <p:cNvGrpSpPr/>
          <p:nvPr/>
        </p:nvGrpSpPr>
        <p:grpSpPr>
          <a:xfrm>
            <a:off x="10404610" y="5465438"/>
            <a:ext cx="7415821" cy="1501145"/>
            <a:chOff x="0" y="0"/>
            <a:chExt cx="1953138" cy="395363"/>
          </a:xfrm>
        </p:grpSpPr>
        <p:sp>
          <p:nvSpPr>
            <p:cNvPr id="7" name="Freeform 7"/>
            <p:cNvSpPr/>
            <p:nvPr/>
          </p:nvSpPr>
          <p:spPr>
            <a:xfrm>
              <a:off x="0" y="0"/>
              <a:ext cx="1953138" cy="395363"/>
            </a:xfrm>
            <a:custGeom>
              <a:avLst/>
              <a:gdLst/>
              <a:ahLst/>
              <a:cxnLst/>
              <a:rect l="l" t="t" r="r" b="b"/>
              <a:pathLst>
                <a:path w="1953138" h="395363">
                  <a:moveTo>
                    <a:pt x="0" y="0"/>
                  </a:moveTo>
                  <a:lnTo>
                    <a:pt x="1953138" y="0"/>
                  </a:lnTo>
                  <a:lnTo>
                    <a:pt x="1953138" y="395363"/>
                  </a:lnTo>
                  <a:lnTo>
                    <a:pt x="0" y="395363"/>
                  </a:lnTo>
                  <a:close/>
                </a:path>
              </a:pathLst>
            </a:custGeom>
            <a:solidFill>
              <a:srgbClr val="FFFFFF"/>
            </a:solidFill>
            <a:ln w="38100" cap="sq">
              <a:solidFill>
                <a:srgbClr val="004AAD"/>
              </a:solidFill>
              <a:prstDash val="lgDash"/>
              <a:miter/>
            </a:ln>
          </p:spPr>
        </p:sp>
        <p:sp>
          <p:nvSpPr>
            <p:cNvPr id="8" name="TextBox 8"/>
            <p:cNvSpPr txBox="1"/>
            <p:nvPr/>
          </p:nvSpPr>
          <p:spPr>
            <a:xfrm>
              <a:off x="0" y="-38100"/>
              <a:ext cx="1953138" cy="433463"/>
            </a:xfrm>
            <a:prstGeom prst="rect">
              <a:avLst/>
            </a:prstGeom>
          </p:spPr>
          <p:txBody>
            <a:bodyPr lIns="50800" tIns="50800" rIns="50800" bIns="50800" rtlCol="0" anchor="ctr"/>
            <a:lstStyle/>
            <a:p>
              <a:pPr algn="ctr">
                <a:lnSpc>
                  <a:spcPts val="3359"/>
                </a:lnSpc>
              </a:pPr>
              <a:endParaRPr/>
            </a:p>
          </p:txBody>
        </p:sp>
      </p:grpSp>
      <p:sp>
        <p:nvSpPr>
          <p:cNvPr id="9" name="TextBox 9"/>
          <p:cNvSpPr txBox="1"/>
          <p:nvPr/>
        </p:nvSpPr>
        <p:spPr>
          <a:xfrm>
            <a:off x="10668582" y="5570215"/>
            <a:ext cx="6975987" cy="1189355"/>
          </a:xfrm>
          <a:prstGeom prst="rect">
            <a:avLst/>
          </a:prstGeom>
        </p:spPr>
        <p:txBody>
          <a:bodyPr lIns="0" tIns="0" rIns="0" bIns="0" rtlCol="0" anchor="t">
            <a:spAutoFit/>
          </a:bodyPr>
          <a:lstStyle/>
          <a:p>
            <a:pPr algn="l">
              <a:lnSpc>
                <a:spcPts val="3220"/>
              </a:lnSpc>
              <a:spcBef>
                <a:spcPct val="0"/>
              </a:spcBef>
            </a:pPr>
            <a:r>
              <a:rPr lang="en-US" sz="2300" b="1">
                <a:solidFill>
                  <a:srgbClr val="FA3A2F"/>
                </a:solidFill>
                <a:latin typeface="Montserrat Bold"/>
                <a:ea typeface="Montserrat Bold"/>
                <a:cs typeface="Montserrat Bold"/>
                <a:sym typeface="Montserrat Bold"/>
              </a:rPr>
              <a:t>Home-Focused Consumer Preference: </a:t>
            </a:r>
          </a:p>
          <a:p>
            <a:pPr algn="l">
              <a:lnSpc>
                <a:spcPts val="3220"/>
              </a:lnSpc>
              <a:spcBef>
                <a:spcPct val="0"/>
              </a:spcBef>
            </a:pPr>
            <a:r>
              <a:rPr lang="en-US" sz="2300">
                <a:solidFill>
                  <a:srgbClr val="0024D4"/>
                </a:solidFill>
                <a:latin typeface="Montserrat"/>
                <a:ea typeface="Montserrat"/>
                <a:cs typeface="Montserrat"/>
                <a:sym typeface="Montserrat"/>
              </a:rPr>
              <a:t>Four of the top six categories, indicating strong consumer interest in home-related items.</a:t>
            </a:r>
          </a:p>
        </p:txBody>
      </p:sp>
      <p:sp>
        <p:nvSpPr>
          <p:cNvPr id="10" name="TextBox 10"/>
          <p:cNvSpPr txBox="1"/>
          <p:nvPr/>
        </p:nvSpPr>
        <p:spPr>
          <a:xfrm>
            <a:off x="7487573" y="9460407"/>
            <a:ext cx="1656427" cy="331293"/>
          </a:xfrm>
          <a:prstGeom prst="rect">
            <a:avLst/>
          </a:prstGeom>
        </p:spPr>
        <p:txBody>
          <a:bodyPr wrap="square" lIns="0" tIns="0" rIns="0" bIns="0" rtlCol="0" anchor="t">
            <a:spAutoFit/>
          </a:bodyPr>
          <a:lstStyle/>
          <a:p>
            <a:pPr algn="ctr">
              <a:lnSpc>
                <a:spcPts val="2799"/>
              </a:lnSpc>
            </a:pPr>
            <a:r>
              <a:rPr lang="en-US" sz="1999" b="1" dirty="0">
                <a:solidFill>
                  <a:srgbClr val="000000"/>
                </a:solidFill>
                <a:latin typeface="Arial Bold"/>
                <a:ea typeface="Arial Bold"/>
                <a:cs typeface="Arial Bold"/>
                <a:sym typeface="Arial Bold"/>
              </a:rPr>
              <a:t>Order Count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073461">
            <a:off x="-9281995" y="-5154521"/>
            <a:ext cx="17617704" cy="17617704"/>
          </a:xfrm>
          <a:custGeom>
            <a:avLst/>
            <a:gdLst/>
            <a:ahLst/>
            <a:cxnLst/>
            <a:rect l="l" t="t" r="r" b="b"/>
            <a:pathLst>
              <a:path w="17617704" h="17617704">
                <a:moveTo>
                  <a:pt x="0" y="0"/>
                </a:moveTo>
                <a:lnTo>
                  <a:pt x="17617703" y="0"/>
                </a:lnTo>
                <a:lnTo>
                  <a:pt x="17617703" y="17617703"/>
                </a:lnTo>
                <a:lnTo>
                  <a:pt x="0" y="17617703"/>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p:nvPr/>
        </p:nvSpPr>
        <p:spPr>
          <a:xfrm>
            <a:off x="447322" y="3114065"/>
            <a:ext cx="13080475" cy="5618619"/>
          </a:xfrm>
          <a:custGeom>
            <a:avLst/>
            <a:gdLst/>
            <a:ahLst/>
            <a:cxnLst/>
            <a:rect l="l" t="t" r="r" b="b"/>
            <a:pathLst>
              <a:path w="13080475" h="5618619">
                <a:moveTo>
                  <a:pt x="0" y="0"/>
                </a:moveTo>
                <a:lnTo>
                  <a:pt x="13080476" y="0"/>
                </a:lnTo>
                <a:lnTo>
                  <a:pt x="13080476" y="5618618"/>
                </a:lnTo>
                <a:lnTo>
                  <a:pt x="0" y="5618618"/>
                </a:lnTo>
                <a:lnTo>
                  <a:pt x="0" y="0"/>
                </a:lnTo>
                <a:close/>
              </a:path>
            </a:pathLst>
          </a:custGeom>
          <a:blipFill>
            <a:blip r:embed="rId5"/>
            <a:stretch>
              <a:fillRect b="-8545"/>
            </a:stretch>
          </a:blipFill>
        </p:spPr>
      </p:sp>
      <p:grpSp>
        <p:nvGrpSpPr>
          <p:cNvPr id="4" name="Group 4"/>
          <p:cNvGrpSpPr/>
          <p:nvPr/>
        </p:nvGrpSpPr>
        <p:grpSpPr>
          <a:xfrm>
            <a:off x="816348" y="8953237"/>
            <a:ext cx="9364060" cy="729112"/>
            <a:chOff x="0" y="0"/>
            <a:chExt cx="2466254" cy="192029"/>
          </a:xfrm>
        </p:grpSpPr>
        <p:sp>
          <p:nvSpPr>
            <p:cNvPr id="5" name="Freeform 5"/>
            <p:cNvSpPr/>
            <p:nvPr/>
          </p:nvSpPr>
          <p:spPr>
            <a:xfrm>
              <a:off x="0" y="0"/>
              <a:ext cx="2466255" cy="192029"/>
            </a:xfrm>
            <a:custGeom>
              <a:avLst/>
              <a:gdLst/>
              <a:ahLst/>
              <a:cxnLst/>
              <a:rect l="l" t="t" r="r" b="b"/>
              <a:pathLst>
                <a:path w="2466255" h="192029">
                  <a:moveTo>
                    <a:pt x="0" y="0"/>
                  </a:moveTo>
                  <a:lnTo>
                    <a:pt x="2466255" y="0"/>
                  </a:lnTo>
                  <a:lnTo>
                    <a:pt x="2466255" y="192029"/>
                  </a:lnTo>
                  <a:lnTo>
                    <a:pt x="0" y="192029"/>
                  </a:lnTo>
                  <a:close/>
                </a:path>
              </a:pathLst>
            </a:custGeom>
            <a:solidFill>
              <a:srgbClr val="004AAD">
                <a:alpha val="21961"/>
              </a:srgbClr>
            </a:solidFill>
          </p:spPr>
        </p:sp>
        <p:sp>
          <p:nvSpPr>
            <p:cNvPr id="6" name="TextBox 6"/>
            <p:cNvSpPr txBox="1"/>
            <p:nvPr/>
          </p:nvSpPr>
          <p:spPr>
            <a:xfrm>
              <a:off x="0" y="-38100"/>
              <a:ext cx="2466254" cy="230129"/>
            </a:xfrm>
            <a:prstGeom prst="rect">
              <a:avLst/>
            </a:prstGeom>
          </p:spPr>
          <p:txBody>
            <a:bodyPr lIns="50800" tIns="50800" rIns="50800" bIns="50800" rtlCol="0" anchor="ctr"/>
            <a:lstStyle/>
            <a:p>
              <a:pPr algn="ctr">
                <a:lnSpc>
                  <a:spcPts val="3359"/>
                </a:lnSpc>
              </a:pPr>
              <a:endParaRPr/>
            </a:p>
          </p:txBody>
        </p:sp>
      </p:grpSp>
      <p:sp>
        <p:nvSpPr>
          <p:cNvPr id="7" name="TextBox 7"/>
          <p:cNvSpPr txBox="1"/>
          <p:nvPr/>
        </p:nvSpPr>
        <p:spPr>
          <a:xfrm>
            <a:off x="970943" y="9058078"/>
            <a:ext cx="12556855" cy="438817"/>
          </a:xfrm>
          <a:prstGeom prst="rect">
            <a:avLst/>
          </a:prstGeom>
        </p:spPr>
        <p:txBody>
          <a:bodyPr lIns="0" tIns="0" rIns="0" bIns="0" rtlCol="0" anchor="t">
            <a:spAutoFit/>
          </a:bodyPr>
          <a:lstStyle/>
          <a:p>
            <a:pPr algn="l">
              <a:lnSpc>
                <a:spcPts val="3640"/>
              </a:lnSpc>
              <a:spcBef>
                <a:spcPct val="0"/>
              </a:spcBef>
            </a:pPr>
            <a:r>
              <a:rPr lang="en-US" sz="2600" b="1">
                <a:solidFill>
                  <a:srgbClr val="FA3A2F"/>
                </a:solidFill>
                <a:latin typeface="Montserrat Bold"/>
                <a:ea typeface="Montserrat Bold"/>
                <a:cs typeface="Montserrat Bold"/>
                <a:sym typeface="Montserrat Bold"/>
              </a:rPr>
              <a:t>Revenue Calculation = [Price] × Count[Order item ID]</a:t>
            </a:r>
          </a:p>
        </p:txBody>
      </p:sp>
      <p:grpSp>
        <p:nvGrpSpPr>
          <p:cNvPr id="8" name="Group 8"/>
          <p:cNvGrpSpPr/>
          <p:nvPr/>
        </p:nvGrpSpPr>
        <p:grpSpPr>
          <a:xfrm>
            <a:off x="11197063" y="4650095"/>
            <a:ext cx="6602873" cy="4541530"/>
            <a:chOff x="0" y="0"/>
            <a:chExt cx="1739028" cy="1196123"/>
          </a:xfrm>
        </p:grpSpPr>
        <p:sp>
          <p:nvSpPr>
            <p:cNvPr id="9" name="Freeform 9"/>
            <p:cNvSpPr/>
            <p:nvPr/>
          </p:nvSpPr>
          <p:spPr>
            <a:xfrm>
              <a:off x="0" y="0"/>
              <a:ext cx="1739028" cy="1196123"/>
            </a:xfrm>
            <a:custGeom>
              <a:avLst/>
              <a:gdLst/>
              <a:ahLst/>
              <a:cxnLst/>
              <a:rect l="l" t="t" r="r" b="b"/>
              <a:pathLst>
                <a:path w="1739028" h="1196123">
                  <a:moveTo>
                    <a:pt x="0" y="0"/>
                  </a:moveTo>
                  <a:lnTo>
                    <a:pt x="1739028" y="0"/>
                  </a:lnTo>
                  <a:lnTo>
                    <a:pt x="1739028" y="1196123"/>
                  </a:lnTo>
                  <a:lnTo>
                    <a:pt x="0" y="1196123"/>
                  </a:lnTo>
                  <a:close/>
                </a:path>
              </a:pathLst>
            </a:custGeom>
            <a:solidFill>
              <a:srgbClr val="FFFFFF"/>
            </a:solidFill>
            <a:ln w="38100" cap="sq">
              <a:solidFill>
                <a:srgbClr val="004AAD"/>
              </a:solidFill>
              <a:prstDash val="lgDash"/>
              <a:miter/>
            </a:ln>
          </p:spPr>
        </p:sp>
        <p:sp>
          <p:nvSpPr>
            <p:cNvPr id="10" name="TextBox 10"/>
            <p:cNvSpPr txBox="1"/>
            <p:nvPr/>
          </p:nvSpPr>
          <p:spPr>
            <a:xfrm>
              <a:off x="0" y="-38100"/>
              <a:ext cx="1739028" cy="1234223"/>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447322" y="395407"/>
            <a:ext cx="18072128" cy="1739900"/>
          </a:xfrm>
          <a:prstGeom prst="rect">
            <a:avLst/>
          </a:prstGeom>
        </p:spPr>
        <p:txBody>
          <a:bodyPr lIns="0" tIns="0" rIns="0" bIns="0" rtlCol="0" anchor="t">
            <a:spAutoFit/>
          </a:bodyPr>
          <a:lstStyle/>
          <a:p>
            <a:pPr algn="l">
              <a:lnSpc>
                <a:spcPts val="7000"/>
              </a:lnSpc>
            </a:pPr>
            <a:r>
              <a:rPr lang="en-US" sz="5000" b="1">
                <a:solidFill>
                  <a:srgbClr val="2BB4D4"/>
                </a:solidFill>
                <a:latin typeface="Montserrat Bold"/>
                <a:ea typeface="Montserrat Bold"/>
                <a:cs typeface="Montserrat Bold"/>
                <a:sym typeface="Montserrat Bold"/>
              </a:rPr>
              <a:t>L2: Which product categories perform best and how do trends impact performance?</a:t>
            </a:r>
          </a:p>
        </p:txBody>
      </p:sp>
      <p:sp>
        <p:nvSpPr>
          <p:cNvPr id="12" name="TextBox 12"/>
          <p:cNvSpPr txBox="1"/>
          <p:nvPr/>
        </p:nvSpPr>
        <p:spPr>
          <a:xfrm>
            <a:off x="447322" y="2194113"/>
            <a:ext cx="14751959" cy="606425"/>
          </a:xfrm>
          <a:prstGeom prst="rect">
            <a:avLst/>
          </a:prstGeom>
        </p:spPr>
        <p:txBody>
          <a:bodyPr lIns="0" tIns="0" rIns="0" bIns="0" rtlCol="0" anchor="t">
            <a:spAutoFit/>
          </a:bodyPr>
          <a:lstStyle/>
          <a:p>
            <a:pPr algn="l">
              <a:lnSpc>
                <a:spcPts val="4900"/>
              </a:lnSpc>
            </a:pPr>
            <a:r>
              <a:rPr lang="en-US" sz="3500" b="1">
                <a:solidFill>
                  <a:srgbClr val="2BB4D4"/>
                </a:solidFill>
                <a:latin typeface="Montserrat Bold"/>
                <a:ea typeface="Montserrat Bold"/>
                <a:cs typeface="Montserrat Bold"/>
                <a:sym typeface="Montserrat Bold"/>
              </a:rPr>
              <a:t>L3: Which product categories have the highest revenue?</a:t>
            </a:r>
          </a:p>
        </p:txBody>
      </p:sp>
      <p:sp>
        <p:nvSpPr>
          <p:cNvPr id="13" name="TextBox 13"/>
          <p:cNvSpPr txBox="1"/>
          <p:nvPr/>
        </p:nvSpPr>
        <p:spPr>
          <a:xfrm>
            <a:off x="11319763" y="4850879"/>
            <a:ext cx="6357473" cy="4092338"/>
          </a:xfrm>
          <a:prstGeom prst="rect">
            <a:avLst/>
          </a:prstGeom>
        </p:spPr>
        <p:txBody>
          <a:bodyPr lIns="0" tIns="0" rIns="0" bIns="0" rtlCol="0" anchor="t">
            <a:spAutoFit/>
          </a:bodyPr>
          <a:lstStyle/>
          <a:p>
            <a:pPr algn="l">
              <a:lnSpc>
                <a:spcPts val="3289"/>
              </a:lnSpc>
            </a:pPr>
            <a:r>
              <a:rPr lang="en-US" sz="2349" b="1" u="sng">
                <a:solidFill>
                  <a:srgbClr val="0024D4"/>
                </a:solidFill>
                <a:latin typeface="Montserrat Bold"/>
                <a:ea typeface="Montserrat Bold"/>
                <a:cs typeface="Montserrat Bold"/>
                <a:sym typeface="Montserrat Bold"/>
              </a:rPr>
              <a:t>Classification based on the graph</a:t>
            </a:r>
          </a:p>
          <a:p>
            <a:pPr algn="l">
              <a:lnSpc>
                <a:spcPts val="3289"/>
              </a:lnSpc>
            </a:pPr>
            <a:r>
              <a:rPr lang="en-US" sz="2349" b="1">
                <a:solidFill>
                  <a:srgbClr val="0024D4"/>
                </a:solidFill>
                <a:latin typeface="Montserrat Bold"/>
                <a:ea typeface="Montserrat Bold"/>
                <a:cs typeface="Montserrat Bold"/>
                <a:sym typeface="Montserrat Bold"/>
              </a:rPr>
              <a:t>Premium Category: </a:t>
            </a:r>
            <a:r>
              <a:rPr lang="en-US" sz="2349">
                <a:solidFill>
                  <a:srgbClr val="0024D4"/>
                </a:solidFill>
                <a:latin typeface="Montserrat"/>
                <a:ea typeface="Montserrat"/>
                <a:cs typeface="Montserrat"/>
                <a:sym typeface="Montserrat"/>
              </a:rPr>
              <a:t>categories showing higher revenue positions than order count positions (watches_gifts, auto, cool_stuff) </a:t>
            </a:r>
          </a:p>
          <a:p>
            <a:pPr algn="l">
              <a:lnSpc>
                <a:spcPts val="3289"/>
              </a:lnSpc>
            </a:pPr>
            <a:endParaRPr lang="en-US" sz="2349">
              <a:solidFill>
                <a:srgbClr val="0024D4"/>
              </a:solidFill>
              <a:latin typeface="Montserrat"/>
              <a:ea typeface="Montserrat"/>
              <a:cs typeface="Montserrat"/>
              <a:sym typeface="Montserrat"/>
            </a:endParaRPr>
          </a:p>
          <a:p>
            <a:pPr algn="l">
              <a:lnSpc>
                <a:spcPts val="3289"/>
              </a:lnSpc>
            </a:pPr>
            <a:r>
              <a:rPr lang="en-US" sz="2349" b="1">
                <a:solidFill>
                  <a:srgbClr val="0024D4"/>
                </a:solidFill>
                <a:latin typeface="Montserrat Bold"/>
                <a:ea typeface="Montserrat Bold"/>
                <a:cs typeface="Montserrat Bold"/>
                <a:sym typeface="Montserrat Bold"/>
              </a:rPr>
              <a:t>Volume-driven Category: </a:t>
            </a:r>
            <a:r>
              <a:rPr lang="en-US" sz="2349">
                <a:solidFill>
                  <a:srgbClr val="0024D4"/>
                </a:solidFill>
                <a:latin typeface="Montserrat"/>
                <a:ea typeface="Montserrat"/>
                <a:cs typeface="Montserrat"/>
                <a:sym typeface="Montserrat"/>
              </a:rPr>
              <a:t>bed_bath_table and sports_leisure derive their revenue strength primarily from high transaction counts rather than high unit values.</a:t>
            </a:r>
          </a:p>
          <a:p>
            <a:pPr algn="l">
              <a:lnSpc>
                <a:spcPts val="3359"/>
              </a:lnSpc>
              <a:spcBef>
                <a:spcPct val="0"/>
              </a:spcBef>
            </a:pPr>
            <a:endParaRPr lang="en-US" sz="2349">
              <a:solidFill>
                <a:srgbClr val="0024D4"/>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023448" y="-200986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654715" y="3529123"/>
            <a:ext cx="5753803" cy="6609813"/>
          </a:xfrm>
          <a:custGeom>
            <a:avLst/>
            <a:gdLst/>
            <a:ahLst/>
            <a:cxnLst/>
            <a:rect l="l" t="t" r="r" b="b"/>
            <a:pathLst>
              <a:path w="5753803" h="6609813">
                <a:moveTo>
                  <a:pt x="0" y="0"/>
                </a:moveTo>
                <a:lnTo>
                  <a:pt x="5753803" y="0"/>
                </a:lnTo>
                <a:lnTo>
                  <a:pt x="5753803" y="6609813"/>
                </a:lnTo>
                <a:lnTo>
                  <a:pt x="0" y="6609813"/>
                </a:lnTo>
                <a:lnTo>
                  <a:pt x="0" y="0"/>
                </a:lnTo>
                <a:close/>
              </a:path>
            </a:pathLst>
          </a:custGeom>
          <a:blipFill>
            <a:blip r:embed="rId4"/>
            <a:stretch>
              <a:fillRect b="-52051"/>
            </a:stretch>
          </a:blipFill>
        </p:spPr>
      </p:sp>
      <p:sp>
        <p:nvSpPr>
          <p:cNvPr id="4" name="AutoShape 4"/>
          <p:cNvSpPr/>
          <p:nvPr/>
        </p:nvSpPr>
        <p:spPr>
          <a:xfrm>
            <a:off x="5860775" y="8054683"/>
            <a:ext cx="2125813" cy="0"/>
          </a:xfrm>
          <a:prstGeom prst="line">
            <a:avLst/>
          </a:prstGeom>
          <a:ln w="38100" cap="flat">
            <a:solidFill>
              <a:srgbClr val="000000"/>
            </a:solidFill>
            <a:prstDash val="solid"/>
            <a:headEnd type="none" w="sm" len="sm"/>
            <a:tailEnd type="arrow" w="med" len="sm"/>
          </a:ln>
        </p:spPr>
      </p:sp>
      <p:sp>
        <p:nvSpPr>
          <p:cNvPr id="5" name="Freeform 5"/>
          <p:cNvSpPr/>
          <p:nvPr/>
        </p:nvSpPr>
        <p:spPr>
          <a:xfrm rot="-10800000">
            <a:off x="5573624" y="6637982"/>
            <a:ext cx="287150" cy="2871501"/>
          </a:xfrm>
          <a:custGeom>
            <a:avLst/>
            <a:gdLst/>
            <a:ahLst/>
            <a:cxnLst/>
            <a:rect l="l" t="t" r="r" b="b"/>
            <a:pathLst>
              <a:path w="287150" h="2871501">
                <a:moveTo>
                  <a:pt x="0" y="0"/>
                </a:moveTo>
                <a:lnTo>
                  <a:pt x="287151" y="0"/>
                </a:lnTo>
                <a:lnTo>
                  <a:pt x="287151" y="2871502"/>
                </a:lnTo>
                <a:lnTo>
                  <a:pt x="0" y="2871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0800000">
            <a:off x="5501687" y="4309452"/>
            <a:ext cx="143874" cy="1438741"/>
          </a:xfrm>
          <a:custGeom>
            <a:avLst/>
            <a:gdLst/>
            <a:ahLst/>
            <a:cxnLst/>
            <a:rect l="l" t="t" r="r" b="b"/>
            <a:pathLst>
              <a:path w="143874" h="1438741">
                <a:moveTo>
                  <a:pt x="0" y="0"/>
                </a:moveTo>
                <a:lnTo>
                  <a:pt x="143874" y="0"/>
                </a:lnTo>
                <a:lnTo>
                  <a:pt x="143874" y="1438741"/>
                </a:lnTo>
                <a:lnTo>
                  <a:pt x="0" y="14387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AutoShape 7"/>
          <p:cNvSpPr/>
          <p:nvPr/>
        </p:nvSpPr>
        <p:spPr>
          <a:xfrm>
            <a:off x="5645561" y="5009773"/>
            <a:ext cx="2125813" cy="0"/>
          </a:xfrm>
          <a:prstGeom prst="line">
            <a:avLst/>
          </a:prstGeom>
          <a:ln w="38100" cap="flat">
            <a:solidFill>
              <a:srgbClr val="000000"/>
            </a:solidFill>
            <a:prstDash val="solid"/>
            <a:headEnd type="none" w="sm" len="sm"/>
            <a:tailEnd type="arrow" w="med" len="sm"/>
          </a:ln>
        </p:spPr>
      </p:sp>
      <p:sp>
        <p:nvSpPr>
          <p:cNvPr id="8" name="Freeform 8"/>
          <p:cNvSpPr/>
          <p:nvPr/>
        </p:nvSpPr>
        <p:spPr>
          <a:xfrm>
            <a:off x="14669536" y="4057001"/>
            <a:ext cx="2040746" cy="2040746"/>
          </a:xfrm>
          <a:custGeom>
            <a:avLst/>
            <a:gdLst/>
            <a:ahLst/>
            <a:cxnLst/>
            <a:rect l="l" t="t" r="r" b="b"/>
            <a:pathLst>
              <a:path w="2040746" h="2040746">
                <a:moveTo>
                  <a:pt x="0" y="0"/>
                </a:moveTo>
                <a:lnTo>
                  <a:pt x="2040747" y="0"/>
                </a:lnTo>
                <a:lnTo>
                  <a:pt x="2040747" y="2040746"/>
                </a:lnTo>
                <a:lnTo>
                  <a:pt x="0" y="2040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4669536" y="6735922"/>
            <a:ext cx="2040746" cy="2079741"/>
          </a:xfrm>
          <a:custGeom>
            <a:avLst/>
            <a:gdLst/>
            <a:ahLst/>
            <a:cxnLst/>
            <a:rect l="l" t="t" r="r" b="b"/>
            <a:pathLst>
              <a:path w="2040746" h="2079741">
                <a:moveTo>
                  <a:pt x="0" y="0"/>
                </a:moveTo>
                <a:lnTo>
                  <a:pt x="2040747" y="0"/>
                </a:lnTo>
                <a:lnTo>
                  <a:pt x="2040747" y="2079742"/>
                </a:lnTo>
                <a:lnTo>
                  <a:pt x="0" y="2079742"/>
                </a:lnTo>
                <a:lnTo>
                  <a:pt x="0" y="0"/>
                </a:lnTo>
                <a:close/>
              </a:path>
            </a:pathLst>
          </a:custGeom>
          <a:blipFill>
            <a:blip r:embed="rId9"/>
            <a:stretch>
              <a:fillRect/>
            </a:stretch>
          </a:blipFill>
        </p:spPr>
      </p:sp>
      <p:sp>
        <p:nvSpPr>
          <p:cNvPr id="10" name="TextBox 10"/>
          <p:cNvSpPr txBox="1"/>
          <p:nvPr/>
        </p:nvSpPr>
        <p:spPr>
          <a:xfrm>
            <a:off x="447322" y="395407"/>
            <a:ext cx="18233975" cy="1739900"/>
          </a:xfrm>
          <a:prstGeom prst="rect">
            <a:avLst/>
          </a:prstGeom>
        </p:spPr>
        <p:txBody>
          <a:bodyPr lIns="0" tIns="0" rIns="0" bIns="0" rtlCol="0" anchor="t">
            <a:spAutoFit/>
          </a:bodyPr>
          <a:lstStyle/>
          <a:p>
            <a:pPr algn="l">
              <a:lnSpc>
                <a:spcPts val="7000"/>
              </a:lnSpc>
            </a:pPr>
            <a:r>
              <a:rPr lang="en-US" sz="5000" b="1">
                <a:solidFill>
                  <a:srgbClr val="2BB4D4"/>
                </a:solidFill>
                <a:latin typeface="Montserrat Bold"/>
                <a:ea typeface="Montserrat Bold"/>
                <a:cs typeface="Montserrat Bold"/>
                <a:sym typeface="Montserrat Bold"/>
              </a:rPr>
              <a:t>L2: Which product categories perform best and how do trends impact performance?</a:t>
            </a:r>
          </a:p>
        </p:txBody>
      </p:sp>
      <p:sp>
        <p:nvSpPr>
          <p:cNvPr id="11" name="TextBox 11"/>
          <p:cNvSpPr txBox="1"/>
          <p:nvPr/>
        </p:nvSpPr>
        <p:spPr>
          <a:xfrm>
            <a:off x="447322" y="2059107"/>
            <a:ext cx="17154786" cy="1225605"/>
          </a:xfrm>
          <a:prstGeom prst="rect">
            <a:avLst/>
          </a:prstGeom>
        </p:spPr>
        <p:txBody>
          <a:bodyPr lIns="0" tIns="0" rIns="0" bIns="0" rtlCol="0" anchor="t">
            <a:spAutoFit/>
          </a:bodyPr>
          <a:lstStyle/>
          <a:p>
            <a:pPr algn="l">
              <a:lnSpc>
                <a:spcPts val="4900"/>
              </a:lnSpc>
            </a:pPr>
            <a:r>
              <a:rPr lang="en-US" sz="3500" b="1">
                <a:solidFill>
                  <a:srgbClr val="2BB4D4"/>
                </a:solidFill>
                <a:latin typeface="Montserrat Bold"/>
                <a:ea typeface="Montserrat Bold"/>
                <a:cs typeface="Montserrat Bold"/>
                <a:sym typeface="Montserrat Bold"/>
              </a:rPr>
              <a:t>L3: Which product categories have higher review scores / generate higher consumer satisfaction?</a:t>
            </a:r>
          </a:p>
        </p:txBody>
      </p:sp>
      <p:sp>
        <p:nvSpPr>
          <p:cNvPr id="12" name="TextBox 12"/>
          <p:cNvSpPr txBox="1"/>
          <p:nvPr/>
        </p:nvSpPr>
        <p:spPr>
          <a:xfrm>
            <a:off x="8262766" y="6786405"/>
            <a:ext cx="6064020" cy="2389472"/>
          </a:xfrm>
          <a:prstGeom prst="rect">
            <a:avLst/>
          </a:prstGeom>
        </p:spPr>
        <p:txBody>
          <a:bodyPr lIns="0" tIns="0" rIns="0" bIns="0" rtlCol="0" anchor="t">
            <a:spAutoFit/>
          </a:bodyPr>
          <a:lstStyle/>
          <a:p>
            <a:pPr algn="just">
              <a:lnSpc>
                <a:spcPts val="3220"/>
              </a:lnSpc>
            </a:pPr>
            <a:r>
              <a:rPr lang="en-US" sz="2300">
                <a:solidFill>
                  <a:srgbClr val="0024D4"/>
                </a:solidFill>
                <a:latin typeface="Montserrat"/>
                <a:ea typeface="Montserrat"/>
                <a:cs typeface="Montserrat"/>
                <a:sym typeface="Montserrat"/>
              </a:rPr>
              <a:t>Product categories such as </a:t>
            </a:r>
            <a:r>
              <a:rPr lang="en-US" sz="2300" b="1">
                <a:solidFill>
                  <a:srgbClr val="FA3A2F"/>
                </a:solidFill>
                <a:latin typeface="Montserrat Bold"/>
                <a:ea typeface="Montserrat Bold"/>
                <a:cs typeface="Montserrat Bold"/>
                <a:sym typeface="Montserrat Bold"/>
              </a:rPr>
              <a:t>security and diapers &amp; hygiene</a:t>
            </a:r>
            <a:r>
              <a:rPr lang="en-US" sz="2300">
                <a:solidFill>
                  <a:srgbClr val="0024D4"/>
                </a:solidFill>
                <a:latin typeface="Montserrat"/>
                <a:ea typeface="Montserrat"/>
                <a:cs typeface="Montserrat"/>
                <a:sym typeface="Montserrat"/>
              </a:rPr>
              <a:t> perform </a:t>
            </a:r>
            <a:r>
              <a:rPr lang="en-US" sz="2300" b="1">
                <a:solidFill>
                  <a:srgbClr val="FA3A2F"/>
                </a:solidFill>
                <a:latin typeface="Montserrat Bold"/>
                <a:ea typeface="Montserrat Bold"/>
                <a:cs typeface="Montserrat Bold"/>
                <a:sym typeface="Montserrat Bold"/>
              </a:rPr>
              <a:t>poorest</a:t>
            </a:r>
            <a:r>
              <a:rPr lang="en-US" sz="2300">
                <a:solidFill>
                  <a:srgbClr val="0024D4"/>
                </a:solidFill>
                <a:latin typeface="Montserrat"/>
                <a:ea typeface="Montserrat"/>
                <a:cs typeface="Montserrat"/>
                <a:sym typeface="Montserrat"/>
              </a:rPr>
              <a:t> in terms of lowest average review scores =&gt; Olist to perform </a:t>
            </a:r>
            <a:r>
              <a:rPr lang="en-US" sz="2300" b="1">
                <a:solidFill>
                  <a:srgbClr val="FA3A2F"/>
                </a:solidFill>
                <a:latin typeface="Montserrat Bold"/>
                <a:ea typeface="Montserrat Bold"/>
                <a:cs typeface="Montserrat Bold"/>
                <a:sym typeface="Montserrat Bold"/>
              </a:rPr>
              <a:t>more stringent seller vetting processes and audits</a:t>
            </a:r>
            <a:r>
              <a:rPr lang="en-US" sz="2300">
                <a:solidFill>
                  <a:srgbClr val="0024D4"/>
                </a:solidFill>
                <a:latin typeface="Montserrat"/>
                <a:ea typeface="Montserrat"/>
                <a:cs typeface="Montserrat"/>
                <a:sym typeface="Montserrat"/>
              </a:rPr>
              <a:t> for listers in these categories.</a:t>
            </a:r>
          </a:p>
        </p:txBody>
      </p:sp>
      <p:sp>
        <p:nvSpPr>
          <p:cNvPr id="13" name="TextBox 13"/>
          <p:cNvSpPr txBox="1"/>
          <p:nvPr/>
        </p:nvSpPr>
        <p:spPr>
          <a:xfrm>
            <a:off x="8262766" y="4108320"/>
            <a:ext cx="5911470" cy="1989427"/>
          </a:xfrm>
          <a:prstGeom prst="rect">
            <a:avLst/>
          </a:prstGeom>
        </p:spPr>
        <p:txBody>
          <a:bodyPr lIns="0" tIns="0" rIns="0" bIns="0" rtlCol="0" anchor="t">
            <a:spAutoFit/>
          </a:bodyPr>
          <a:lstStyle/>
          <a:p>
            <a:pPr algn="just">
              <a:lnSpc>
                <a:spcPts val="3220"/>
              </a:lnSpc>
            </a:pPr>
            <a:r>
              <a:rPr lang="en-US" sz="2300">
                <a:solidFill>
                  <a:srgbClr val="000000"/>
                </a:solidFill>
                <a:latin typeface="Montserrat"/>
                <a:ea typeface="Montserrat"/>
                <a:cs typeface="Montserrat"/>
                <a:sym typeface="Montserrat"/>
              </a:rPr>
              <a:t>Product categories such as </a:t>
            </a:r>
            <a:r>
              <a:rPr lang="en-US" sz="2300" b="1">
                <a:solidFill>
                  <a:srgbClr val="18BC32"/>
                </a:solidFill>
                <a:latin typeface="Montserrat Bold"/>
                <a:ea typeface="Montserrat Bold"/>
                <a:cs typeface="Montserrat Bold"/>
                <a:sym typeface="Montserrat Bold"/>
              </a:rPr>
              <a:t>CDs DVDs musicals and fashion clothing</a:t>
            </a:r>
            <a:r>
              <a:rPr lang="en-US" sz="2300">
                <a:solidFill>
                  <a:srgbClr val="000000"/>
                </a:solidFill>
                <a:latin typeface="Montserrat"/>
                <a:ea typeface="Montserrat"/>
                <a:cs typeface="Montserrat"/>
                <a:sym typeface="Montserrat"/>
              </a:rPr>
              <a:t> perform best in terms of highest average review scores =&gt; Olist to perform </a:t>
            </a:r>
            <a:r>
              <a:rPr lang="en-US" sz="2300" b="1">
                <a:solidFill>
                  <a:srgbClr val="18BC32"/>
                </a:solidFill>
                <a:latin typeface="Montserrat Bold"/>
                <a:ea typeface="Montserrat Bold"/>
                <a:cs typeface="Montserrat Bold"/>
                <a:sym typeface="Montserrat Bold"/>
              </a:rPr>
              <a:t>increased platform exposure (incentive / reward)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4779" y="6811118"/>
            <a:ext cx="4624407" cy="812091"/>
          </a:xfrm>
          <a:custGeom>
            <a:avLst/>
            <a:gdLst/>
            <a:ahLst/>
            <a:cxnLst/>
            <a:rect l="l" t="t" r="r" b="b"/>
            <a:pathLst>
              <a:path w="4624407" h="812091">
                <a:moveTo>
                  <a:pt x="0" y="0"/>
                </a:moveTo>
                <a:lnTo>
                  <a:pt x="4624407" y="0"/>
                </a:lnTo>
                <a:lnTo>
                  <a:pt x="4624407" y="812091"/>
                </a:lnTo>
                <a:lnTo>
                  <a:pt x="0" y="812091"/>
                </a:lnTo>
                <a:lnTo>
                  <a:pt x="0" y="0"/>
                </a:lnTo>
                <a:close/>
              </a:path>
            </a:pathLst>
          </a:custGeom>
          <a:blipFill>
            <a:blip r:embed="rId3"/>
            <a:stretch>
              <a:fillRect/>
            </a:stretch>
          </a:blipFill>
        </p:spPr>
      </p:sp>
      <p:sp>
        <p:nvSpPr>
          <p:cNvPr id="3" name="Freeform 3"/>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4" name="Freeform 4"/>
          <p:cNvSpPr/>
          <p:nvPr/>
        </p:nvSpPr>
        <p:spPr>
          <a:xfrm>
            <a:off x="7634346" y="2142603"/>
            <a:ext cx="3019307" cy="1625781"/>
          </a:xfrm>
          <a:custGeom>
            <a:avLst/>
            <a:gdLst/>
            <a:ahLst/>
            <a:cxnLst/>
            <a:rect l="l" t="t" r="r" b="b"/>
            <a:pathLst>
              <a:path w="3019307" h="1625781">
                <a:moveTo>
                  <a:pt x="0" y="0"/>
                </a:moveTo>
                <a:lnTo>
                  <a:pt x="3019308" y="0"/>
                </a:lnTo>
                <a:lnTo>
                  <a:pt x="3019308" y="1625781"/>
                </a:lnTo>
                <a:lnTo>
                  <a:pt x="0" y="1625781"/>
                </a:lnTo>
                <a:lnTo>
                  <a:pt x="0" y="0"/>
                </a:lnTo>
                <a:close/>
              </a:path>
            </a:pathLst>
          </a:custGeom>
          <a:blipFill>
            <a:blip r:embed="rId6"/>
            <a:stretch>
              <a:fillRect/>
            </a:stretch>
          </a:blipFill>
        </p:spPr>
      </p:sp>
      <p:sp>
        <p:nvSpPr>
          <p:cNvPr id="5" name="Freeform 5"/>
          <p:cNvSpPr/>
          <p:nvPr/>
        </p:nvSpPr>
        <p:spPr>
          <a:xfrm>
            <a:off x="10951329" y="6554956"/>
            <a:ext cx="4564195" cy="1435927"/>
          </a:xfrm>
          <a:custGeom>
            <a:avLst/>
            <a:gdLst/>
            <a:ahLst/>
            <a:cxnLst/>
            <a:rect l="l" t="t" r="r" b="b"/>
            <a:pathLst>
              <a:path w="4564195" h="1435927">
                <a:moveTo>
                  <a:pt x="0" y="0"/>
                </a:moveTo>
                <a:lnTo>
                  <a:pt x="4564196" y="0"/>
                </a:lnTo>
                <a:lnTo>
                  <a:pt x="4564196" y="1435927"/>
                </a:lnTo>
                <a:lnTo>
                  <a:pt x="0" y="1435927"/>
                </a:lnTo>
                <a:lnTo>
                  <a:pt x="0" y="0"/>
                </a:lnTo>
                <a:close/>
              </a:path>
            </a:pathLst>
          </a:custGeom>
          <a:blipFill>
            <a:blip r:embed="rId7"/>
            <a:stretch>
              <a:fillRect/>
            </a:stretch>
          </a:blipFill>
        </p:spPr>
      </p:sp>
      <p:sp>
        <p:nvSpPr>
          <p:cNvPr id="6" name="TextBox 6"/>
          <p:cNvSpPr txBox="1"/>
          <p:nvPr/>
        </p:nvSpPr>
        <p:spPr>
          <a:xfrm>
            <a:off x="326769" y="315181"/>
            <a:ext cx="18593815" cy="854075"/>
          </a:xfrm>
          <a:prstGeom prst="rect">
            <a:avLst/>
          </a:prstGeom>
        </p:spPr>
        <p:txBody>
          <a:bodyPr lIns="0" tIns="0" rIns="0" bIns="0" rtlCol="0" anchor="t">
            <a:spAutoFit/>
          </a:bodyPr>
          <a:lstStyle/>
          <a:p>
            <a:pPr algn="l">
              <a:lnSpc>
                <a:spcPts val="7000"/>
              </a:lnSpc>
            </a:pPr>
            <a:r>
              <a:rPr lang="en-US" sz="5000" b="1">
                <a:solidFill>
                  <a:srgbClr val="2BB4D4"/>
                </a:solidFill>
                <a:latin typeface="Montserrat Bold"/>
                <a:ea typeface="Montserrat Bold"/>
                <a:cs typeface="Montserrat Bold"/>
                <a:sym typeface="Montserrat Bold"/>
              </a:rPr>
              <a:t>L3: What product categories drive repeat purchases?</a:t>
            </a:r>
          </a:p>
        </p:txBody>
      </p:sp>
      <p:sp>
        <p:nvSpPr>
          <p:cNvPr id="7" name="TextBox 7"/>
          <p:cNvSpPr txBox="1"/>
          <p:nvPr/>
        </p:nvSpPr>
        <p:spPr>
          <a:xfrm>
            <a:off x="1228901" y="6091664"/>
            <a:ext cx="6776163" cy="471804"/>
          </a:xfrm>
          <a:prstGeom prst="rect">
            <a:avLst/>
          </a:prstGeom>
        </p:spPr>
        <p:txBody>
          <a:bodyPr lIns="0" tIns="0" rIns="0" bIns="0" rtlCol="0" anchor="t">
            <a:spAutoFit/>
          </a:bodyPr>
          <a:lstStyle/>
          <a:p>
            <a:pPr algn="ctr">
              <a:lnSpc>
                <a:spcPts val="3920"/>
              </a:lnSpc>
            </a:pPr>
            <a:r>
              <a:rPr lang="en-US" sz="2800" b="1">
                <a:solidFill>
                  <a:srgbClr val="0024D4"/>
                </a:solidFill>
                <a:latin typeface="Montserrat Bold"/>
                <a:ea typeface="Montserrat Bold"/>
                <a:cs typeface="Montserrat Bold"/>
                <a:sym typeface="Montserrat Bold"/>
              </a:rPr>
              <a:t>Number of Repurchase calculation </a:t>
            </a:r>
          </a:p>
        </p:txBody>
      </p:sp>
      <p:sp>
        <p:nvSpPr>
          <p:cNvPr id="8" name="TextBox 8"/>
          <p:cNvSpPr txBox="1"/>
          <p:nvPr/>
        </p:nvSpPr>
        <p:spPr>
          <a:xfrm>
            <a:off x="1360699" y="8228638"/>
            <a:ext cx="5968911" cy="1071731"/>
          </a:xfrm>
          <a:prstGeom prst="rect">
            <a:avLst/>
          </a:prstGeom>
        </p:spPr>
        <p:txBody>
          <a:bodyPr lIns="0" tIns="0" rIns="0" bIns="0" rtlCol="0" anchor="t">
            <a:spAutoFit/>
          </a:bodyPr>
          <a:lstStyle/>
          <a:p>
            <a:pPr algn="l">
              <a:lnSpc>
                <a:spcPts val="2888"/>
              </a:lnSpc>
              <a:spcBef>
                <a:spcPct val="0"/>
              </a:spcBef>
            </a:pPr>
            <a:r>
              <a:rPr lang="en-US" sz="2063" b="1" dirty="0">
                <a:solidFill>
                  <a:srgbClr val="0024D4"/>
                </a:solidFill>
                <a:latin typeface="Montserrat Bold"/>
                <a:ea typeface="Montserrat Bold"/>
                <a:cs typeface="Montserrat Bold"/>
                <a:sym typeface="Montserrat Bold"/>
              </a:rPr>
              <a:t>Ri: repurchase count</a:t>
            </a:r>
          </a:p>
          <a:p>
            <a:pPr algn="l">
              <a:lnSpc>
                <a:spcPts val="2888"/>
              </a:lnSpc>
              <a:spcBef>
                <a:spcPct val="0"/>
              </a:spcBef>
            </a:pPr>
            <a:r>
              <a:rPr lang="en-US" sz="2063" b="1" dirty="0">
                <a:solidFill>
                  <a:srgbClr val="0024D4"/>
                </a:solidFill>
                <a:latin typeface="Montserrat Bold"/>
                <a:ea typeface="Montserrat Bold"/>
                <a:cs typeface="Montserrat Bold"/>
                <a:sym typeface="Montserrat Bold"/>
              </a:rPr>
              <a:t>Ci: the distinct number of orders made by </a:t>
            </a:r>
            <a:r>
              <a:rPr lang="en-US" sz="2063" b="1" dirty="0" err="1">
                <a:solidFill>
                  <a:srgbClr val="0024D4"/>
                </a:solidFill>
                <a:latin typeface="Montserrat Bold"/>
                <a:ea typeface="Montserrat Bold"/>
                <a:cs typeface="Montserrat Bold"/>
                <a:sym typeface="Montserrat Bold"/>
              </a:rPr>
              <a:t>i</a:t>
            </a:r>
            <a:endParaRPr lang="en-US" sz="2063" b="1" dirty="0">
              <a:solidFill>
                <a:srgbClr val="0024D4"/>
              </a:solidFill>
              <a:latin typeface="Montserrat Bold"/>
              <a:ea typeface="Montserrat Bold"/>
              <a:cs typeface="Montserrat Bold"/>
              <a:sym typeface="Montserrat Bold"/>
            </a:endParaRPr>
          </a:p>
          <a:p>
            <a:pPr algn="l">
              <a:lnSpc>
                <a:spcPts val="2888"/>
              </a:lnSpc>
              <a:spcBef>
                <a:spcPct val="0"/>
              </a:spcBef>
            </a:pPr>
            <a:endParaRPr lang="en-US" sz="2063" b="1" dirty="0">
              <a:solidFill>
                <a:srgbClr val="0024D4"/>
              </a:solidFill>
              <a:latin typeface="Montserrat Bold"/>
              <a:ea typeface="Montserrat Bold"/>
              <a:cs typeface="Montserrat Bold"/>
              <a:sym typeface="Montserrat Bold"/>
            </a:endParaRPr>
          </a:p>
        </p:txBody>
      </p:sp>
      <p:sp>
        <p:nvSpPr>
          <p:cNvPr id="9" name="TextBox 9"/>
          <p:cNvSpPr txBox="1"/>
          <p:nvPr/>
        </p:nvSpPr>
        <p:spPr>
          <a:xfrm>
            <a:off x="8690182" y="8365016"/>
            <a:ext cx="6930818" cy="935354"/>
          </a:xfrm>
          <a:prstGeom prst="rect">
            <a:avLst/>
          </a:prstGeom>
        </p:spPr>
        <p:txBody>
          <a:bodyPr wrap="square" lIns="0" tIns="0" rIns="0" bIns="0" rtlCol="0" anchor="t">
            <a:spAutoFit/>
          </a:bodyPr>
          <a:lstStyle/>
          <a:p>
            <a:pPr algn="l">
              <a:lnSpc>
                <a:spcPts val="2520"/>
              </a:lnSpc>
              <a:spcBef>
                <a:spcPct val="0"/>
              </a:spcBef>
            </a:pPr>
            <a:r>
              <a:rPr lang="en-US" sz="1800" b="1" dirty="0">
                <a:solidFill>
                  <a:srgbClr val="0024D4"/>
                </a:solidFill>
                <a:latin typeface="Montserrat Bold"/>
                <a:ea typeface="Montserrat Bold"/>
                <a:cs typeface="Montserrat Bold"/>
                <a:sym typeface="Montserrat Bold"/>
              </a:rPr>
              <a:t>c be the set of all unique customer IDs</a:t>
            </a:r>
          </a:p>
          <a:p>
            <a:pPr algn="l">
              <a:lnSpc>
                <a:spcPts val="2520"/>
              </a:lnSpc>
              <a:spcBef>
                <a:spcPct val="0"/>
              </a:spcBef>
            </a:pPr>
            <a:r>
              <a:rPr lang="en-US" sz="1800" b="1" dirty="0">
                <a:solidFill>
                  <a:srgbClr val="0024D4"/>
                </a:solidFill>
                <a:latin typeface="Montserrat Bold"/>
                <a:ea typeface="Montserrat Bold"/>
                <a:cs typeface="Montserrat Bold"/>
                <a:sym typeface="Montserrat Bold"/>
              </a:rPr>
              <a:t>O(c) is the distinct order ID associated with customer c</a:t>
            </a:r>
          </a:p>
          <a:p>
            <a:pPr algn="l">
              <a:lnSpc>
                <a:spcPts val="2520"/>
              </a:lnSpc>
              <a:spcBef>
                <a:spcPct val="0"/>
              </a:spcBef>
            </a:pPr>
            <a:endParaRPr lang="en-US" sz="1800" b="1" dirty="0">
              <a:solidFill>
                <a:srgbClr val="0024D4"/>
              </a:solidFill>
              <a:latin typeface="Montserrat Bold"/>
              <a:ea typeface="Montserrat Bold"/>
              <a:cs typeface="Montserrat Bold"/>
              <a:sym typeface="Montserrat Bold"/>
            </a:endParaRPr>
          </a:p>
        </p:txBody>
      </p:sp>
      <p:sp>
        <p:nvSpPr>
          <p:cNvPr id="10" name="TextBox 10"/>
          <p:cNvSpPr txBox="1"/>
          <p:nvPr/>
        </p:nvSpPr>
        <p:spPr>
          <a:xfrm>
            <a:off x="8658203" y="7993260"/>
            <a:ext cx="9324997" cy="297517"/>
          </a:xfrm>
          <a:prstGeom prst="rect">
            <a:avLst/>
          </a:prstGeom>
        </p:spPr>
        <p:txBody>
          <a:bodyPr wrap="square" lIns="0" tIns="0" rIns="0" bIns="0" rtlCol="0" anchor="t">
            <a:spAutoFit/>
          </a:bodyPr>
          <a:lstStyle/>
          <a:p>
            <a:pPr algn="ctr">
              <a:lnSpc>
                <a:spcPts val="2520"/>
              </a:lnSpc>
              <a:spcBef>
                <a:spcPct val="0"/>
              </a:spcBef>
            </a:pPr>
            <a:r>
              <a:rPr lang="en-US" sz="1800" b="1" dirty="0">
                <a:solidFill>
                  <a:srgbClr val="0024D4"/>
                </a:solidFill>
                <a:latin typeface="Montserrat Bold"/>
                <a:ea typeface="Montserrat Bold"/>
                <a:cs typeface="Montserrat Bold"/>
                <a:sym typeface="Montserrat Bold"/>
              </a:rPr>
              <a:t>IF { FIXED [Customer Unique Id]: COUNTD([Order Id]) } &gt; 1 THEN 1 ELSE 0 END</a:t>
            </a:r>
          </a:p>
        </p:txBody>
      </p:sp>
      <p:sp>
        <p:nvSpPr>
          <p:cNvPr id="11" name="TextBox 11"/>
          <p:cNvSpPr txBox="1"/>
          <p:nvPr/>
        </p:nvSpPr>
        <p:spPr>
          <a:xfrm>
            <a:off x="1719268" y="4043552"/>
            <a:ext cx="14849463" cy="1433819"/>
          </a:xfrm>
          <a:prstGeom prst="rect">
            <a:avLst/>
          </a:prstGeom>
        </p:spPr>
        <p:txBody>
          <a:bodyPr lIns="0" tIns="0" rIns="0" bIns="0" rtlCol="0" anchor="t">
            <a:spAutoFit/>
          </a:bodyPr>
          <a:lstStyle/>
          <a:p>
            <a:pPr algn="l">
              <a:lnSpc>
                <a:spcPts val="2884"/>
              </a:lnSpc>
              <a:spcBef>
                <a:spcPct val="0"/>
              </a:spcBef>
            </a:pPr>
            <a:r>
              <a:rPr lang="en-US" sz="2060" b="1" dirty="0">
                <a:solidFill>
                  <a:srgbClr val="0024D4"/>
                </a:solidFill>
                <a:latin typeface="Montserrat Bold"/>
                <a:ea typeface="Montserrat Bold"/>
                <a:cs typeface="Montserrat Bold"/>
                <a:sym typeface="Montserrat Bold"/>
              </a:rPr>
              <a:t>C be the set of all unique customers.</a:t>
            </a:r>
          </a:p>
          <a:p>
            <a:pPr algn="l">
              <a:lnSpc>
                <a:spcPts val="2884"/>
              </a:lnSpc>
              <a:spcBef>
                <a:spcPct val="0"/>
              </a:spcBef>
            </a:pPr>
            <a:r>
              <a:rPr lang="en-US" sz="2060" b="1" dirty="0">
                <a:solidFill>
                  <a:srgbClr val="0024D4"/>
                </a:solidFill>
                <a:latin typeface="Montserrat Bold"/>
                <a:ea typeface="Montserrat Bold"/>
                <a:cs typeface="Montserrat Bold"/>
                <a:sym typeface="Montserrat Bold"/>
              </a:rPr>
              <a:t>R(c) be the repurchase flag for customer ccc, where R(c)=1 if the customer has repurchased and 0 otherwise.</a:t>
            </a:r>
          </a:p>
          <a:p>
            <a:pPr algn="l">
              <a:lnSpc>
                <a:spcPts val="2884"/>
              </a:lnSpc>
              <a:spcBef>
                <a:spcPct val="0"/>
              </a:spcBef>
            </a:pPr>
            <a:r>
              <a:rPr lang="en-US" sz="2060" b="1" dirty="0">
                <a:solidFill>
                  <a:srgbClr val="0024D4"/>
                </a:solidFill>
                <a:latin typeface="Montserrat Bold"/>
                <a:ea typeface="Montserrat Bold"/>
                <a:cs typeface="Montserrat Bold"/>
                <a:sym typeface="Montserrat Bold"/>
              </a:rPr>
              <a:t>|C| denote the count of distinct customers.</a:t>
            </a:r>
          </a:p>
          <a:p>
            <a:pPr algn="l">
              <a:lnSpc>
                <a:spcPts val="2884"/>
              </a:lnSpc>
              <a:spcBef>
                <a:spcPct val="0"/>
              </a:spcBef>
            </a:pPr>
            <a:endParaRPr lang="en-US" sz="2060" b="1" dirty="0">
              <a:solidFill>
                <a:srgbClr val="0024D4"/>
              </a:solidFill>
              <a:latin typeface="Montserrat Bold"/>
              <a:ea typeface="Montserrat Bold"/>
              <a:cs typeface="Montserrat Bold"/>
              <a:sym typeface="Montserrat Bold"/>
            </a:endParaRPr>
          </a:p>
        </p:txBody>
      </p:sp>
      <p:sp>
        <p:nvSpPr>
          <p:cNvPr id="12" name="TextBox 12"/>
          <p:cNvSpPr txBox="1"/>
          <p:nvPr/>
        </p:nvSpPr>
        <p:spPr>
          <a:xfrm>
            <a:off x="825275" y="7782338"/>
            <a:ext cx="7583415" cy="306711"/>
          </a:xfrm>
          <a:prstGeom prst="rect">
            <a:avLst/>
          </a:prstGeom>
        </p:spPr>
        <p:txBody>
          <a:bodyPr lIns="0" tIns="0" rIns="0" bIns="0" rtlCol="0" anchor="t">
            <a:spAutoFit/>
          </a:bodyPr>
          <a:lstStyle/>
          <a:p>
            <a:pPr algn="ctr">
              <a:lnSpc>
                <a:spcPts val="2520"/>
              </a:lnSpc>
              <a:spcBef>
                <a:spcPct val="0"/>
              </a:spcBef>
            </a:pPr>
            <a:r>
              <a:rPr lang="en-US" sz="1800" b="1">
                <a:solidFill>
                  <a:srgbClr val="0024D4"/>
                </a:solidFill>
                <a:latin typeface="Montserrat Bold"/>
                <a:ea typeface="Montserrat Bold"/>
                <a:cs typeface="Montserrat Bold"/>
                <a:sym typeface="Montserrat Bold"/>
              </a:rPr>
              <a:t>{ FIXED [Customer Unique Id]: COUNTD([Order Id]) } - 1</a:t>
            </a:r>
          </a:p>
        </p:txBody>
      </p:sp>
      <p:sp>
        <p:nvSpPr>
          <p:cNvPr id="13" name="TextBox 13"/>
          <p:cNvSpPr txBox="1"/>
          <p:nvPr/>
        </p:nvSpPr>
        <p:spPr>
          <a:xfrm>
            <a:off x="5702143" y="3604879"/>
            <a:ext cx="6883714" cy="306711"/>
          </a:xfrm>
          <a:prstGeom prst="rect">
            <a:avLst/>
          </a:prstGeom>
        </p:spPr>
        <p:txBody>
          <a:bodyPr lIns="0" tIns="0" rIns="0" bIns="0" rtlCol="0" anchor="t">
            <a:spAutoFit/>
          </a:bodyPr>
          <a:lstStyle/>
          <a:p>
            <a:pPr algn="ctr">
              <a:lnSpc>
                <a:spcPts val="2520"/>
              </a:lnSpc>
              <a:spcBef>
                <a:spcPct val="0"/>
              </a:spcBef>
            </a:pPr>
            <a:r>
              <a:rPr lang="en-US" sz="1800" b="1">
                <a:solidFill>
                  <a:srgbClr val="0024D4"/>
                </a:solidFill>
                <a:latin typeface="Montserrat Bold"/>
                <a:ea typeface="Montserrat Bold"/>
                <a:cs typeface="Montserrat Bold"/>
                <a:sym typeface="Montserrat Bold"/>
              </a:rPr>
              <a:t>SUM([Repurchase Flag]) / COUNTD([Customer Unique Id])</a:t>
            </a:r>
          </a:p>
        </p:txBody>
      </p:sp>
      <p:grpSp>
        <p:nvGrpSpPr>
          <p:cNvPr id="14" name="Group 14"/>
          <p:cNvGrpSpPr/>
          <p:nvPr/>
        </p:nvGrpSpPr>
        <p:grpSpPr>
          <a:xfrm>
            <a:off x="10485450" y="6041124"/>
            <a:ext cx="5495955" cy="518879"/>
            <a:chOff x="0" y="0"/>
            <a:chExt cx="7327939" cy="691838"/>
          </a:xfrm>
        </p:grpSpPr>
        <p:sp>
          <p:nvSpPr>
            <p:cNvPr id="15" name="TextBox 15"/>
            <p:cNvSpPr txBox="1"/>
            <p:nvPr/>
          </p:nvSpPr>
          <p:spPr>
            <a:xfrm>
              <a:off x="94090" y="19633"/>
              <a:ext cx="7233849" cy="613198"/>
            </a:xfrm>
            <a:prstGeom prst="rect">
              <a:avLst/>
            </a:prstGeom>
          </p:spPr>
          <p:txBody>
            <a:bodyPr lIns="0" tIns="0" rIns="0" bIns="0" rtlCol="0" anchor="t">
              <a:spAutoFit/>
            </a:bodyPr>
            <a:lstStyle/>
            <a:p>
              <a:pPr algn="l">
                <a:lnSpc>
                  <a:spcPts val="3920"/>
                </a:lnSpc>
              </a:pPr>
              <a:r>
                <a:rPr lang="en-US" sz="2800" b="1">
                  <a:solidFill>
                    <a:srgbClr val="0024D4"/>
                  </a:solidFill>
                  <a:latin typeface="Montserrat Bold"/>
                  <a:ea typeface="Montserrat Bold"/>
                  <a:cs typeface="Montserrat Bold"/>
                  <a:sym typeface="Montserrat Bold"/>
                </a:rPr>
                <a:t>Repurchase Flag Calculation</a:t>
              </a:r>
            </a:p>
          </p:txBody>
        </p:sp>
        <p:grpSp>
          <p:nvGrpSpPr>
            <p:cNvPr id="16" name="Group 16"/>
            <p:cNvGrpSpPr/>
            <p:nvPr/>
          </p:nvGrpSpPr>
          <p:grpSpPr>
            <a:xfrm>
              <a:off x="0" y="0"/>
              <a:ext cx="7327939" cy="691838"/>
              <a:chOff x="0" y="0"/>
              <a:chExt cx="1447494" cy="136659"/>
            </a:xfrm>
          </p:grpSpPr>
          <p:sp>
            <p:nvSpPr>
              <p:cNvPr id="17" name="Freeform 17"/>
              <p:cNvSpPr/>
              <p:nvPr/>
            </p:nvSpPr>
            <p:spPr>
              <a:xfrm>
                <a:off x="0" y="0"/>
                <a:ext cx="1447494" cy="136659"/>
              </a:xfrm>
              <a:custGeom>
                <a:avLst/>
                <a:gdLst/>
                <a:ahLst/>
                <a:cxnLst/>
                <a:rect l="l" t="t" r="r" b="b"/>
                <a:pathLst>
                  <a:path w="1447494" h="136659">
                    <a:moveTo>
                      <a:pt x="0" y="0"/>
                    </a:moveTo>
                    <a:lnTo>
                      <a:pt x="1447494" y="0"/>
                    </a:lnTo>
                    <a:lnTo>
                      <a:pt x="1447494" y="136659"/>
                    </a:lnTo>
                    <a:lnTo>
                      <a:pt x="0" y="136659"/>
                    </a:lnTo>
                    <a:close/>
                  </a:path>
                </a:pathLst>
              </a:custGeom>
              <a:solidFill>
                <a:srgbClr val="004AAD">
                  <a:alpha val="21961"/>
                </a:srgbClr>
              </a:solidFill>
            </p:spPr>
          </p:sp>
          <p:sp>
            <p:nvSpPr>
              <p:cNvPr id="18" name="TextBox 18"/>
              <p:cNvSpPr txBox="1"/>
              <p:nvPr/>
            </p:nvSpPr>
            <p:spPr>
              <a:xfrm>
                <a:off x="0" y="-38100"/>
                <a:ext cx="1447494" cy="174759"/>
              </a:xfrm>
              <a:prstGeom prst="rect">
                <a:avLst/>
              </a:prstGeom>
            </p:spPr>
            <p:txBody>
              <a:bodyPr lIns="50800" tIns="50800" rIns="50800" bIns="50800" rtlCol="0" anchor="ctr"/>
              <a:lstStyle/>
              <a:p>
                <a:pPr algn="l">
                  <a:lnSpc>
                    <a:spcPts val="3359"/>
                  </a:lnSpc>
                </a:pPr>
                <a:endParaRPr/>
              </a:p>
            </p:txBody>
          </p:sp>
        </p:grpSp>
      </p:grpSp>
      <p:grpSp>
        <p:nvGrpSpPr>
          <p:cNvPr id="19" name="Group 19"/>
          <p:cNvGrpSpPr/>
          <p:nvPr/>
        </p:nvGrpSpPr>
        <p:grpSpPr>
          <a:xfrm>
            <a:off x="5916813" y="1674081"/>
            <a:ext cx="6454374" cy="468522"/>
            <a:chOff x="0" y="0"/>
            <a:chExt cx="8605832" cy="624696"/>
          </a:xfrm>
        </p:grpSpPr>
        <p:sp>
          <p:nvSpPr>
            <p:cNvPr id="20" name="TextBox 20"/>
            <p:cNvSpPr txBox="1"/>
            <p:nvPr/>
          </p:nvSpPr>
          <p:spPr>
            <a:xfrm>
              <a:off x="0" y="-18067"/>
              <a:ext cx="8605832" cy="613204"/>
            </a:xfrm>
            <a:prstGeom prst="rect">
              <a:avLst/>
            </a:prstGeom>
          </p:spPr>
          <p:txBody>
            <a:bodyPr lIns="0" tIns="0" rIns="0" bIns="0" rtlCol="0" anchor="t">
              <a:spAutoFit/>
            </a:bodyPr>
            <a:lstStyle/>
            <a:p>
              <a:pPr algn="ctr">
                <a:lnSpc>
                  <a:spcPts val="3919"/>
                </a:lnSpc>
              </a:pPr>
              <a:r>
                <a:rPr lang="en-US" sz="2799" b="1">
                  <a:solidFill>
                    <a:srgbClr val="0024D4"/>
                  </a:solidFill>
                  <a:latin typeface="Montserrat Bold"/>
                  <a:ea typeface="Montserrat Bold"/>
                  <a:cs typeface="Montserrat Bold"/>
                  <a:sym typeface="Montserrat Bold"/>
                </a:rPr>
                <a:t>Repurchase Rate Calculation</a:t>
              </a:r>
            </a:p>
          </p:txBody>
        </p:sp>
        <p:grpSp>
          <p:nvGrpSpPr>
            <p:cNvPr id="21" name="Group 21"/>
            <p:cNvGrpSpPr/>
            <p:nvPr/>
          </p:nvGrpSpPr>
          <p:grpSpPr>
            <a:xfrm>
              <a:off x="633028" y="0"/>
              <a:ext cx="7339776" cy="624696"/>
              <a:chOff x="0" y="0"/>
              <a:chExt cx="1449935" cy="123405"/>
            </a:xfrm>
          </p:grpSpPr>
          <p:sp>
            <p:nvSpPr>
              <p:cNvPr id="22" name="Freeform 22"/>
              <p:cNvSpPr/>
              <p:nvPr/>
            </p:nvSpPr>
            <p:spPr>
              <a:xfrm>
                <a:off x="0" y="0"/>
                <a:ext cx="1449935" cy="123405"/>
              </a:xfrm>
              <a:custGeom>
                <a:avLst/>
                <a:gdLst/>
                <a:ahLst/>
                <a:cxnLst/>
                <a:rect l="l" t="t" r="r" b="b"/>
                <a:pathLst>
                  <a:path w="1449935" h="123405">
                    <a:moveTo>
                      <a:pt x="0" y="0"/>
                    </a:moveTo>
                    <a:lnTo>
                      <a:pt x="1449935" y="0"/>
                    </a:lnTo>
                    <a:lnTo>
                      <a:pt x="1449935" y="123405"/>
                    </a:lnTo>
                    <a:lnTo>
                      <a:pt x="0" y="123405"/>
                    </a:lnTo>
                    <a:close/>
                  </a:path>
                </a:pathLst>
              </a:custGeom>
              <a:solidFill>
                <a:srgbClr val="004AAD">
                  <a:alpha val="21961"/>
                </a:srgbClr>
              </a:solidFill>
            </p:spPr>
          </p:sp>
          <p:sp>
            <p:nvSpPr>
              <p:cNvPr id="23" name="TextBox 23"/>
              <p:cNvSpPr txBox="1"/>
              <p:nvPr/>
            </p:nvSpPr>
            <p:spPr>
              <a:xfrm>
                <a:off x="0" y="-38100"/>
                <a:ext cx="1449935" cy="161505"/>
              </a:xfrm>
              <a:prstGeom prst="rect">
                <a:avLst/>
              </a:prstGeom>
            </p:spPr>
            <p:txBody>
              <a:bodyPr lIns="50796" tIns="50796" rIns="50796" bIns="50796" rtlCol="0" anchor="ctr"/>
              <a:lstStyle/>
              <a:p>
                <a:pPr algn="ctr">
                  <a:lnSpc>
                    <a:spcPts val="3359"/>
                  </a:lnSpc>
                </a:pPr>
                <a:endParaRPr/>
              </a:p>
            </p:txBody>
          </p:sp>
        </p:grpSp>
      </p:grpSp>
      <p:grpSp>
        <p:nvGrpSpPr>
          <p:cNvPr id="24" name="Group 24"/>
          <p:cNvGrpSpPr/>
          <p:nvPr/>
        </p:nvGrpSpPr>
        <p:grpSpPr>
          <a:xfrm>
            <a:off x="1175125" y="6126760"/>
            <a:ext cx="6883714" cy="471513"/>
            <a:chOff x="0" y="0"/>
            <a:chExt cx="1812995" cy="124184"/>
          </a:xfrm>
        </p:grpSpPr>
        <p:sp>
          <p:nvSpPr>
            <p:cNvPr id="25" name="Freeform 25"/>
            <p:cNvSpPr/>
            <p:nvPr/>
          </p:nvSpPr>
          <p:spPr>
            <a:xfrm>
              <a:off x="0" y="0"/>
              <a:ext cx="1812995" cy="124184"/>
            </a:xfrm>
            <a:custGeom>
              <a:avLst/>
              <a:gdLst/>
              <a:ahLst/>
              <a:cxnLst/>
              <a:rect l="l" t="t" r="r" b="b"/>
              <a:pathLst>
                <a:path w="1812995" h="124184">
                  <a:moveTo>
                    <a:pt x="0" y="0"/>
                  </a:moveTo>
                  <a:lnTo>
                    <a:pt x="1812995" y="0"/>
                  </a:lnTo>
                  <a:lnTo>
                    <a:pt x="1812995" y="124184"/>
                  </a:lnTo>
                  <a:lnTo>
                    <a:pt x="0" y="124184"/>
                  </a:lnTo>
                  <a:close/>
                </a:path>
              </a:pathLst>
            </a:custGeom>
            <a:solidFill>
              <a:srgbClr val="004AAD">
                <a:alpha val="21961"/>
              </a:srgbClr>
            </a:solidFill>
          </p:spPr>
        </p:sp>
        <p:sp>
          <p:nvSpPr>
            <p:cNvPr id="26" name="TextBox 26"/>
            <p:cNvSpPr txBox="1"/>
            <p:nvPr/>
          </p:nvSpPr>
          <p:spPr>
            <a:xfrm>
              <a:off x="0" y="-38100"/>
              <a:ext cx="1812995" cy="162284"/>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023448" y="-200986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nvGraphicFramePr>
        <p:xfrm>
          <a:off x="506965" y="7630257"/>
          <a:ext cx="17197871" cy="3332544"/>
        </p:xfrm>
        <a:graphic>
          <a:graphicData uri="http://schemas.openxmlformats.org/drawingml/2006/table">
            <a:tbl>
              <a:tblPr/>
              <a:tblGrid>
                <a:gridCol w="17197871">
                  <a:extLst>
                    <a:ext uri="{9D8B030D-6E8A-4147-A177-3AD203B41FA5}">
                      <a16:colId xmlns:a16="http://schemas.microsoft.com/office/drawing/2014/main" val="20000"/>
                    </a:ext>
                  </a:extLst>
                </a:gridCol>
              </a:tblGrid>
              <a:tr h="2981331">
                <a:tc>
                  <a:txBody>
                    <a:bodyPr/>
                    <a:lstStyle/>
                    <a:p>
                      <a:pPr algn="just">
                        <a:lnSpc>
                          <a:spcPts val="3359"/>
                        </a:lnSpc>
                        <a:defRPr/>
                      </a:pPr>
                      <a:r>
                        <a:rPr lang="en-US" sz="2400" b="1">
                          <a:solidFill>
                            <a:srgbClr val="FA3A2F"/>
                          </a:solidFill>
                          <a:latin typeface="Montserrat Bold"/>
                          <a:ea typeface="Montserrat Bold"/>
                          <a:cs typeface="Montserrat Bold"/>
                          <a:sym typeface="Montserrat Bold"/>
                        </a:rPr>
                        <a:t>Arts and crafts lead with a 16% repurchase rate</a:t>
                      </a:r>
                      <a:r>
                        <a:rPr lang="en-US" sz="2400">
                          <a:solidFill>
                            <a:srgbClr val="000000"/>
                          </a:solidFill>
                          <a:latin typeface="Montserrat"/>
                          <a:ea typeface="Montserrat"/>
                          <a:cs typeface="Montserrat"/>
                          <a:sym typeface="Montserrat"/>
                        </a:rPr>
                        <a:t>, followed by fashion and female clothing (</a:t>
                      </a:r>
                      <a:r>
                        <a:rPr lang="en-US" sz="2400" b="1">
                          <a:solidFill>
                            <a:srgbClr val="000000"/>
                          </a:solidFill>
                          <a:latin typeface="Montserrat Bold"/>
                          <a:ea typeface="Montserrat Bold"/>
                          <a:cs typeface="Montserrat Bold"/>
                          <a:sym typeface="Montserrat Bold"/>
                        </a:rPr>
                        <a:t>12-14%</a:t>
                      </a:r>
                      <a:r>
                        <a:rPr lang="en-US" sz="2400">
                          <a:solidFill>
                            <a:srgbClr val="000000"/>
                          </a:solidFill>
                          <a:latin typeface="Montserrat"/>
                          <a:ea typeface="Montserrat"/>
                          <a:cs typeface="Montserrat"/>
                          <a:sym typeface="Montserrat"/>
                        </a:rPr>
                        <a:t>). Most categories fall below </a:t>
                      </a:r>
                      <a:r>
                        <a:rPr lang="en-US" sz="2400" b="1">
                          <a:solidFill>
                            <a:srgbClr val="000000"/>
                          </a:solidFill>
                          <a:latin typeface="Montserrat Bold"/>
                          <a:ea typeface="Montserrat Bold"/>
                          <a:cs typeface="Montserrat Bold"/>
                          <a:sym typeface="Montserrat Bold"/>
                        </a:rPr>
                        <a:t>6%. </a:t>
                      </a:r>
                      <a:r>
                        <a:rPr lang="en-US" sz="2400" b="1">
                          <a:solidFill>
                            <a:srgbClr val="FA3A2F"/>
                          </a:solidFill>
                          <a:latin typeface="Montserrat Bold"/>
                          <a:ea typeface="Montserrat Bold"/>
                          <a:cs typeface="Montserrat Bold"/>
                          <a:sym typeface="Montserrat Bold"/>
                        </a:rPr>
                        <a:t>Bed and bath products drive the most repeat purchases (~600 repurchases)</a:t>
                      </a:r>
                      <a:r>
                        <a:rPr lang="en-US" sz="2400">
                          <a:solidFill>
                            <a:srgbClr val="000000"/>
                          </a:solidFill>
                          <a:latin typeface="Montserrat"/>
                          <a:ea typeface="Montserrat"/>
                          <a:cs typeface="Montserrat"/>
                          <a:sym typeface="Montserrat"/>
                        </a:rPr>
                        <a:t>, followed by furniture and sports/leisure. This ranking </a:t>
                      </a:r>
                      <a:r>
                        <a:rPr lang="en-US" sz="2400" b="1">
                          <a:solidFill>
                            <a:srgbClr val="000000"/>
                          </a:solidFill>
                          <a:latin typeface="Montserrat Bold"/>
                          <a:ea typeface="Montserrat Bold"/>
                          <a:cs typeface="Montserrat Bold"/>
                          <a:sym typeface="Montserrat Bold"/>
                        </a:rPr>
                        <a:t>differs</a:t>
                      </a:r>
                      <a:r>
                        <a:rPr lang="en-US" sz="2400">
                          <a:solidFill>
                            <a:srgbClr val="000000"/>
                          </a:solidFill>
                          <a:latin typeface="Montserrat"/>
                          <a:ea typeface="Montserrat"/>
                          <a:cs typeface="Montserrat"/>
                          <a:sym typeface="Montserrat"/>
                        </a:rPr>
                        <a:t> from repurchase rate rankings, suggesting that </a:t>
                      </a:r>
                      <a:r>
                        <a:rPr lang="en-US" sz="2400" b="1" i="1">
                          <a:solidFill>
                            <a:srgbClr val="000000"/>
                          </a:solidFill>
                          <a:latin typeface="Montserrat Bold Italics"/>
                          <a:ea typeface="Montserrat Bold Italics"/>
                          <a:cs typeface="Montserrat Bold Italics"/>
                          <a:sym typeface="Montserrat Bold Italics"/>
                        </a:rPr>
                        <a:t>some categories achieve more repeat purchases through high order volume rather than customer loyalty</a:t>
                      </a:r>
                      <a:r>
                        <a:rPr lang="en-US" sz="2400">
                          <a:solidFill>
                            <a:srgbClr val="000000"/>
                          </a:solidFill>
                          <a:latin typeface="Montserrat"/>
                          <a:ea typeface="Montserrat"/>
                          <a:cs typeface="Montserrat"/>
                          <a:sym typeface="Montserrat"/>
                        </a:rPr>
                        <a:t>. </a:t>
                      </a:r>
                      <a:endParaRPr lang="en-US" sz="1100"/>
                    </a:p>
                    <a:p>
                      <a:pPr algn="just">
                        <a:lnSpc>
                          <a:spcPts val="3359"/>
                        </a:lnSpc>
                      </a:pPr>
                      <a:endParaRPr lang="en-US" sz="1100"/>
                    </a:p>
                    <a:p>
                      <a:pPr algn="just">
                        <a:lnSpc>
                          <a:spcPts val="3359"/>
                        </a:lnSpc>
                      </a:pP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Freeform 4"/>
          <p:cNvSpPr/>
          <p:nvPr/>
        </p:nvSpPr>
        <p:spPr>
          <a:xfrm>
            <a:off x="1717828" y="1160868"/>
            <a:ext cx="14852344" cy="6646424"/>
          </a:xfrm>
          <a:custGeom>
            <a:avLst/>
            <a:gdLst/>
            <a:ahLst/>
            <a:cxnLst/>
            <a:rect l="l" t="t" r="r" b="b"/>
            <a:pathLst>
              <a:path w="14852344" h="6646424">
                <a:moveTo>
                  <a:pt x="0" y="0"/>
                </a:moveTo>
                <a:lnTo>
                  <a:pt x="14852344" y="0"/>
                </a:lnTo>
                <a:lnTo>
                  <a:pt x="14852344" y="6646423"/>
                </a:lnTo>
                <a:lnTo>
                  <a:pt x="0" y="6646423"/>
                </a:lnTo>
                <a:lnTo>
                  <a:pt x="0" y="0"/>
                </a:lnTo>
                <a:close/>
              </a:path>
            </a:pathLst>
          </a:custGeom>
          <a:blipFill>
            <a:blip r:embed="rId5"/>
            <a:stretch>
              <a:fillRect/>
            </a:stretch>
          </a:blipFill>
        </p:spPr>
      </p:sp>
      <p:sp>
        <p:nvSpPr>
          <p:cNvPr id="5" name="TextBox 5"/>
          <p:cNvSpPr txBox="1"/>
          <p:nvPr/>
        </p:nvSpPr>
        <p:spPr>
          <a:xfrm>
            <a:off x="232311" y="111125"/>
            <a:ext cx="19073491" cy="1739900"/>
          </a:xfrm>
          <a:prstGeom prst="rect">
            <a:avLst/>
          </a:prstGeom>
        </p:spPr>
        <p:txBody>
          <a:bodyPr lIns="0" tIns="0" rIns="0" bIns="0" rtlCol="0" anchor="t">
            <a:spAutoFit/>
          </a:bodyPr>
          <a:lstStyle/>
          <a:p>
            <a:pPr algn="l">
              <a:lnSpc>
                <a:spcPts val="7000"/>
              </a:lnSpc>
            </a:pPr>
            <a:r>
              <a:rPr lang="en-US" sz="5000" b="1">
                <a:solidFill>
                  <a:srgbClr val="2BB4D4"/>
                </a:solidFill>
                <a:latin typeface="Montserrat Bold"/>
                <a:ea typeface="Montserrat Bold"/>
                <a:cs typeface="Montserrat Bold"/>
                <a:sym typeface="Montserrat Bold"/>
              </a:rPr>
              <a:t>L3: What product categories drive repeat purchases?</a:t>
            </a:r>
          </a:p>
          <a:p>
            <a:pPr algn="l">
              <a:lnSpc>
                <a:spcPts val="7000"/>
              </a:lnSpc>
            </a:pPr>
            <a:endParaRPr lang="en-US" sz="5000" b="1">
              <a:solidFill>
                <a:srgbClr val="2BB4D4"/>
              </a:solidFill>
              <a:latin typeface="Montserrat Bold"/>
              <a:ea typeface="Montserrat Bold"/>
              <a:cs typeface="Montserrat Bold"/>
              <a:sym typeface="Montserrat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95028" y="3862282"/>
            <a:ext cx="4813906" cy="2013981"/>
          </a:xfrm>
          <a:custGeom>
            <a:avLst/>
            <a:gdLst/>
            <a:ahLst/>
            <a:cxnLst/>
            <a:rect l="l" t="t" r="r" b="b"/>
            <a:pathLst>
              <a:path w="4813906" h="2013981">
                <a:moveTo>
                  <a:pt x="0" y="0"/>
                </a:moveTo>
                <a:lnTo>
                  <a:pt x="4813906" y="0"/>
                </a:lnTo>
                <a:lnTo>
                  <a:pt x="4813906" y="2013981"/>
                </a:lnTo>
                <a:lnTo>
                  <a:pt x="0" y="2013981"/>
                </a:lnTo>
                <a:lnTo>
                  <a:pt x="0" y="0"/>
                </a:lnTo>
                <a:close/>
              </a:path>
            </a:pathLst>
          </a:custGeom>
          <a:blipFill>
            <a:blip r:embed="rId3"/>
            <a:stretch>
              <a:fillRect/>
            </a:stretch>
          </a:blipFill>
        </p:spPr>
      </p:sp>
      <p:sp>
        <p:nvSpPr>
          <p:cNvPr id="3" name="Freeform 3"/>
          <p:cNvSpPr/>
          <p:nvPr/>
        </p:nvSpPr>
        <p:spPr>
          <a:xfrm>
            <a:off x="719094" y="6548826"/>
            <a:ext cx="1502805" cy="751402"/>
          </a:xfrm>
          <a:custGeom>
            <a:avLst/>
            <a:gdLst/>
            <a:ahLst/>
            <a:cxnLst/>
            <a:rect l="l" t="t" r="r" b="b"/>
            <a:pathLst>
              <a:path w="1502805" h="751402">
                <a:moveTo>
                  <a:pt x="0" y="0"/>
                </a:moveTo>
                <a:lnTo>
                  <a:pt x="1502805" y="0"/>
                </a:lnTo>
                <a:lnTo>
                  <a:pt x="1502805" y="751402"/>
                </a:lnTo>
                <a:lnTo>
                  <a:pt x="0" y="751402"/>
                </a:lnTo>
                <a:lnTo>
                  <a:pt x="0" y="0"/>
                </a:lnTo>
                <a:close/>
              </a:path>
            </a:pathLst>
          </a:custGeom>
          <a:blipFill>
            <a:blip r:embed="rId4"/>
            <a:stretch>
              <a:fillRect/>
            </a:stretch>
          </a:blipFill>
        </p:spPr>
      </p:sp>
      <p:sp>
        <p:nvSpPr>
          <p:cNvPr id="4" name="Freeform 4"/>
          <p:cNvSpPr/>
          <p:nvPr/>
        </p:nvSpPr>
        <p:spPr>
          <a:xfrm>
            <a:off x="912122" y="7395478"/>
            <a:ext cx="1116748" cy="820468"/>
          </a:xfrm>
          <a:custGeom>
            <a:avLst/>
            <a:gdLst/>
            <a:ahLst/>
            <a:cxnLst/>
            <a:rect l="l" t="t" r="r" b="b"/>
            <a:pathLst>
              <a:path w="1116748" h="820468">
                <a:moveTo>
                  <a:pt x="0" y="0"/>
                </a:moveTo>
                <a:lnTo>
                  <a:pt x="1116748" y="0"/>
                </a:lnTo>
                <a:lnTo>
                  <a:pt x="1116748" y="820469"/>
                </a:lnTo>
                <a:lnTo>
                  <a:pt x="0" y="820469"/>
                </a:lnTo>
                <a:lnTo>
                  <a:pt x="0" y="0"/>
                </a:lnTo>
                <a:close/>
              </a:path>
            </a:pathLst>
          </a:custGeom>
          <a:blipFill>
            <a:blip r:embed="rId5"/>
            <a:stretch>
              <a:fillRect/>
            </a:stretch>
          </a:blipFill>
        </p:spPr>
      </p:sp>
      <p:sp>
        <p:nvSpPr>
          <p:cNvPr id="5" name="Freeform 5"/>
          <p:cNvSpPr/>
          <p:nvPr/>
        </p:nvSpPr>
        <p:spPr>
          <a:xfrm rot="6144593">
            <a:off x="8023448" y="-200986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63237" y="174625"/>
            <a:ext cx="18419387" cy="854075"/>
          </a:xfrm>
          <a:prstGeom prst="rect">
            <a:avLst/>
          </a:prstGeom>
        </p:spPr>
        <p:txBody>
          <a:bodyPr lIns="0" tIns="0" rIns="0" bIns="0" rtlCol="0" anchor="t">
            <a:spAutoFit/>
          </a:bodyPr>
          <a:lstStyle/>
          <a:p>
            <a:pPr algn="l">
              <a:lnSpc>
                <a:spcPts val="7000"/>
              </a:lnSpc>
            </a:pPr>
            <a:r>
              <a:rPr lang="en-US" sz="5000" b="1">
                <a:solidFill>
                  <a:srgbClr val="2BB4D4"/>
                </a:solidFill>
                <a:latin typeface="Montserrat Bold"/>
                <a:ea typeface="Montserrat Bold"/>
                <a:cs typeface="Montserrat Bold"/>
                <a:sym typeface="Montserrat Bold"/>
              </a:rPr>
              <a:t>L3: What product categories drive repeat purchases?</a:t>
            </a:r>
          </a:p>
        </p:txBody>
      </p:sp>
      <p:sp>
        <p:nvSpPr>
          <p:cNvPr id="7" name="TextBox 7"/>
          <p:cNvSpPr txBox="1"/>
          <p:nvPr/>
        </p:nvSpPr>
        <p:spPr>
          <a:xfrm>
            <a:off x="703531" y="3085677"/>
            <a:ext cx="5700390" cy="471804"/>
          </a:xfrm>
          <a:prstGeom prst="rect">
            <a:avLst/>
          </a:prstGeom>
        </p:spPr>
        <p:txBody>
          <a:bodyPr lIns="0" tIns="0" rIns="0" bIns="0" rtlCol="0" anchor="t">
            <a:spAutoFit/>
          </a:bodyPr>
          <a:lstStyle/>
          <a:p>
            <a:pPr algn="l">
              <a:lnSpc>
                <a:spcPts val="3920"/>
              </a:lnSpc>
            </a:pPr>
            <a:r>
              <a:rPr lang="en-US" sz="2800" b="1">
                <a:solidFill>
                  <a:srgbClr val="0024D4"/>
                </a:solidFill>
                <a:latin typeface="Montserrat Bold"/>
                <a:ea typeface="Montserrat Bold"/>
                <a:cs typeface="Montserrat Bold"/>
                <a:sym typeface="Montserrat Bold"/>
              </a:rPr>
              <a:t>Repurchase Score Calculation</a:t>
            </a:r>
          </a:p>
        </p:txBody>
      </p:sp>
      <p:grpSp>
        <p:nvGrpSpPr>
          <p:cNvPr id="8" name="Group 8"/>
          <p:cNvGrpSpPr/>
          <p:nvPr/>
        </p:nvGrpSpPr>
        <p:grpSpPr>
          <a:xfrm>
            <a:off x="10357679" y="2851294"/>
            <a:ext cx="7185707" cy="5549116"/>
            <a:chOff x="0" y="0"/>
            <a:chExt cx="1892532" cy="1461496"/>
          </a:xfrm>
        </p:grpSpPr>
        <p:sp>
          <p:nvSpPr>
            <p:cNvPr id="9" name="Freeform 9"/>
            <p:cNvSpPr/>
            <p:nvPr/>
          </p:nvSpPr>
          <p:spPr>
            <a:xfrm>
              <a:off x="0" y="0"/>
              <a:ext cx="1892532" cy="1461496"/>
            </a:xfrm>
            <a:custGeom>
              <a:avLst/>
              <a:gdLst/>
              <a:ahLst/>
              <a:cxnLst/>
              <a:rect l="l" t="t" r="r" b="b"/>
              <a:pathLst>
                <a:path w="1892532" h="1461496">
                  <a:moveTo>
                    <a:pt x="0" y="0"/>
                  </a:moveTo>
                  <a:lnTo>
                    <a:pt x="1892532" y="0"/>
                  </a:lnTo>
                  <a:lnTo>
                    <a:pt x="1892532" y="1461496"/>
                  </a:lnTo>
                  <a:lnTo>
                    <a:pt x="0" y="1461496"/>
                  </a:lnTo>
                  <a:close/>
                </a:path>
              </a:pathLst>
            </a:custGeom>
            <a:solidFill>
              <a:srgbClr val="FFFFFF"/>
            </a:solidFill>
            <a:ln w="38100" cap="sq">
              <a:solidFill>
                <a:srgbClr val="004AAD"/>
              </a:solidFill>
              <a:prstDash val="lgDash"/>
              <a:miter/>
            </a:ln>
          </p:spPr>
        </p:sp>
        <p:sp>
          <p:nvSpPr>
            <p:cNvPr id="10" name="TextBox 10"/>
            <p:cNvSpPr txBox="1"/>
            <p:nvPr/>
          </p:nvSpPr>
          <p:spPr>
            <a:xfrm>
              <a:off x="0" y="-38100"/>
              <a:ext cx="1892532" cy="1499596"/>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595028" y="5936075"/>
            <a:ext cx="9248336" cy="306705"/>
          </a:xfrm>
          <a:prstGeom prst="rect">
            <a:avLst/>
          </a:prstGeom>
        </p:spPr>
        <p:txBody>
          <a:bodyPr lIns="0" tIns="0" rIns="0" bIns="0" rtlCol="0" anchor="t">
            <a:spAutoFit/>
          </a:bodyPr>
          <a:lstStyle/>
          <a:p>
            <a:pPr algn="l">
              <a:lnSpc>
                <a:spcPts val="2520"/>
              </a:lnSpc>
              <a:spcBef>
                <a:spcPct val="0"/>
              </a:spcBef>
            </a:pPr>
            <a:r>
              <a:rPr lang="en-US" sz="1800" b="1">
                <a:solidFill>
                  <a:srgbClr val="0024D4"/>
                </a:solidFill>
                <a:latin typeface="Montserrat Bold"/>
                <a:ea typeface="Montserrat Bold"/>
                <a:cs typeface="Montserrat Bold"/>
                <a:sym typeface="Montserrat Bold"/>
              </a:rPr>
              <a:t>POWER(SUM([Repurchase Count]), 0.5) * POWER([Repurchase Rate], 0.5)</a:t>
            </a:r>
          </a:p>
        </p:txBody>
      </p:sp>
      <p:sp>
        <p:nvSpPr>
          <p:cNvPr id="12" name="TextBox 12"/>
          <p:cNvSpPr txBox="1"/>
          <p:nvPr/>
        </p:nvSpPr>
        <p:spPr>
          <a:xfrm>
            <a:off x="2398481" y="6369664"/>
            <a:ext cx="7793785" cy="1433576"/>
          </a:xfrm>
          <a:prstGeom prst="rect">
            <a:avLst/>
          </a:prstGeom>
        </p:spPr>
        <p:txBody>
          <a:bodyPr lIns="0" tIns="0" rIns="0" bIns="0" rtlCol="0" anchor="t">
            <a:spAutoFit/>
          </a:bodyPr>
          <a:lstStyle/>
          <a:p>
            <a:pPr algn="l">
              <a:lnSpc>
                <a:spcPts val="2884"/>
              </a:lnSpc>
              <a:spcBef>
                <a:spcPct val="0"/>
              </a:spcBef>
            </a:pPr>
            <a:endParaRPr/>
          </a:p>
          <a:p>
            <a:pPr algn="l">
              <a:lnSpc>
                <a:spcPts val="2884"/>
              </a:lnSpc>
              <a:spcBef>
                <a:spcPct val="0"/>
              </a:spcBef>
            </a:pPr>
            <a:r>
              <a:rPr lang="en-US" sz="2060" b="1">
                <a:solidFill>
                  <a:srgbClr val="0024D4"/>
                </a:solidFill>
                <a:latin typeface="Montserrat Bold"/>
                <a:ea typeface="Montserrat Bold"/>
                <a:cs typeface="Montserrat Bold"/>
                <a:sym typeface="Montserrat Bold"/>
              </a:rPr>
              <a:t>represents the sum of repurchase counts (for nnn instances)</a:t>
            </a:r>
          </a:p>
          <a:p>
            <a:pPr algn="l">
              <a:lnSpc>
                <a:spcPts val="2884"/>
              </a:lnSpc>
              <a:spcBef>
                <a:spcPct val="0"/>
              </a:spcBef>
            </a:pPr>
            <a:endParaRPr lang="en-US" sz="2060" b="1">
              <a:solidFill>
                <a:srgbClr val="0024D4"/>
              </a:solidFill>
              <a:latin typeface="Montserrat Bold"/>
              <a:ea typeface="Montserrat Bold"/>
              <a:cs typeface="Montserrat Bold"/>
              <a:sym typeface="Montserrat Bold"/>
            </a:endParaRPr>
          </a:p>
        </p:txBody>
      </p:sp>
      <p:sp>
        <p:nvSpPr>
          <p:cNvPr id="13" name="TextBox 13"/>
          <p:cNvSpPr txBox="1"/>
          <p:nvPr/>
        </p:nvSpPr>
        <p:spPr>
          <a:xfrm>
            <a:off x="163237" y="7765140"/>
            <a:ext cx="8671157" cy="347726"/>
          </a:xfrm>
          <a:prstGeom prst="rect">
            <a:avLst/>
          </a:prstGeom>
        </p:spPr>
        <p:txBody>
          <a:bodyPr lIns="0" tIns="0" rIns="0" bIns="0" rtlCol="0" anchor="t">
            <a:spAutoFit/>
          </a:bodyPr>
          <a:lstStyle/>
          <a:p>
            <a:pPr algn="ctr">
              <a:lnSpc>
                <a:spcPts val="2884"/>
              </a:lnSpc>
              <a:spcBef>
                <a:spcPct val="0"/>
              </a:spcBef>
            </a:pPr>
            <a:r>
              <a:rPr lang="en-US" sz="2060" b="1">
                <a:solidFill>
                  <a:srgbClr val="0024D4"/>
                </a:solidFill>
                <a:latin typeface="Montserrat Bold"/>
                <a:ea typeface="Montserrat Bold"/>
                <a:cs typeface="Montserrat Bold"/>
                <a:sym typeface="Montserrat Bold"/>
              </a:rPr>
              <a:t>represents the repurchase rate.</a:t>
            </a:r>
          </a:p>
        </p:txBody>
      </p:sp>
      <p:sp>
        <p:nvSpPr>
          <p:cNvPr id="14" name="TextBox 14"/>
          <p:cNvSpPr txBox="1"/>
          <p:nvPr/>
        </p:nvSpPr>
        <p:spPr>
          <a:xfrm>
            <a:off x="10509432" y="3543096"/>
            <a:ext cx="6913212" cy="5335999"/>
          </a:xfrm>
          <a:prstGeom prst="rect">
            <a:avLst/>
          </a:prstGeom>
        </p:spPr>
        <p:txBody>
          <a:bodyPr lIns="0" tIns="0" rIns="0" bIns="0" rtlCol="0" anchor="t">
            <a:spAutoFit/>
          </a:bodyPr>
          <a:lstStyle/>
          <a:p>
            <a:pPr algn="just">
              <a:lnSpc>
                <a:spcPts val="2520"/>
              </a:lnSpc>
              <a:spcBef>
                <a:spcPct val="0"/>
              </a:spcBef>
            </a:pPr>
            <a:r>
              <a:rPr lang="en-US" sz="1800">
                <a:solidFill>
                  <a:srgbClr val="0024D4"/>
                </a:solidFill>
                <a:latin typeface="Montserrat"/>
                <a:ea typeface="Montserrat"/>
                <a:cs typeface="Montserrat"/>
                <a:sym typeface="Montserrat"/>
              </a:rPr>
              <a:t>To examine and identify which product categories are performing well in terms of repurchase, we create a </a:t>
            </a:r>
            <a:r>
              <a:rPr lang="en-US" sz="1800" b="1">
                <a:solidFill>
                  <a:srgbClr val="0024D4"/>
                </a:solidFill>
                <a:latin typeface="Montserrat Bold"/>
                <a:ea typeface="Montserrat Bold"/>
                <a:cs typeface="Montserrat Bold"/>
                <a:sym typeface="Montserrat Bold"/>
              </a:rPr>
              <a:t>repurchase score</a:t>
            </a:r>
            <a:r>
              <a:rPr lang="en-US" sz="1800">
                <a:solidFill>
                  <a:srgbClr val="0024D4"/>
                </a:solidFill>
                <a:latin typeface="Montserrat"/>
                <a:ea typeface="Montserrat"/>
                <a:cs typeface="Montserrat"/>
                <a:sym typeface="Montserrat"/>
              </a:rPr>
              <a:t> that assesses both the repurchase rate and the number of repurchases together.</a:t>
            </a:r>
          </a:p>
          <a:p>
            <a:pPr algn="just">
              <a:lnSpc>
                <a:spcPts val="2520"/>
              </a:lnSpc>
              <a:spcBef>
                <a:spcPct val="0"/>
              </a:spcBef>
            </a:pPr>
            <a:endParaRPr lang="en-US" sz="1800">
              <a:solidFill>
                <a:srgbClr val="0024D4"/>
              </a:solidFill>
              <a:latin typeface="Montserrat"/>
              <a:ea typeface="Montserrat"/>
              <a:cs typeface="Montserrat"/>
              <a:sym typeface="Montserrat"/>
            </a:endParaRPr>
          </a:p>
          <a:p>
            <a:pPr algn="just">
              <a:lnSpc>
                <a:spcPts val="2520"/>
              </a:lnSpc>
              <a:spcBef>
                <a:spcPct val="0"/>
              </a:spcBef>
            </a:pPr>
            <a:r>
              <a:rPr lang="en-US" sz="1800">
                <a:solidFill>
                  <a:srgbClr val="0024D4"/>
                </a:solidFill>
                <a:latin typeface="Montserrat"/>
                <a:ea typeface="Montserrat"/>
                <a:cs typeface="Montserrat"/>
                <a:sym typeface="Montserrat"/>
              </a:rPr>
              <a:t>Taking the </a:t>
            </a:r>
            <a:r>
              <a:rPr lang="en-US" sz="1800" b="1">
                <a:solidFill>
                  <a:srgbClr val="0024D4"/>
                </a:solidFill>
                <a:latin typeface="Montserrat Bold"/>
                <a:ea typeface="Montserrat Bold"/>
                <a:cs typeface="Montserrat Bold"/>
                <a:sym typeface="Montserrat Bold"/>
              </a:rPr>
              <a:t>square root</a:t>
            </a:r>
            <a:r>
              <a:rPr lang="en-US" sz="1800">
                <a:solidFill>
                  <a:srgbClr val="0024D4"/>
                </a:solidFill>
                <a:latin typeface="Montserrat"/>
                <a:ea typeface="Montserrat"/>
                <a:cs typeface="Montserrat"/>
                <a:sym typeface="Montserrat"/>
              </a:rPr>
              <a:t> of both the repurchase count and repurchase rate</a:t>
            </a:r>
            <a:r>
              <a:rPr lang="en-US" sz="1800" b="1">
                <a:solidFill>
                  <a:srgbClr val="0024D4"/>
                </a:solidFill>
                <a:latin typeface="Montserrat Bold"/>
                <a:ea typeface="Montserrat Bold"/>
                <a:cs typeface="Montserrat Bold"/>
                <a:sym typeface="Montserrat Bold"/>
              </a:rPr>
              <a:t> normalizes extreme values, preventing any one factor from dominating the score. </a:t>
            </a:r>
            <a:r>
              <a:rPr lang="en-US" sz="1800">
                <a:solidFill>
                  <a:srgbClr val="0024D4"/>
                </a:solidFill>
                <a:latin typeface="Montserrat"/>
                <a:ea typeface="Montserrat"/>
                <a:cs typeface="Montserrat"/>
                <a:sym typeface="Montserrat"/>
              </a:rPr>
              <a:t>This ensures that both metrics contribute equally, reflecting a balanced relationship between them.</a:t>
            </a:r>
            <a:r>
              <a:rPr lang="en-US" sz="1800" b="1">
                <a:solidFill>
                  <a:srgbClr val="0024D4"/>
                </a:solidFill>
                <a:latin typeface="Montserrat Bold"/>
                <a:ea typeface="Montserrat Bold"/>
                <a:cs typeface="Montserrat Bold"/>
                <a:sym typeface="Montserrat Bold"/>
              </a:rPr>
              <a:t> The multiplicative approach</a:t>
            </a:r>
            <a:r>
              <a:rPr lang="en-US" sz="1800">
                <a:solidFill>
                  <a:srgbClr val="0024D4"/>
                </a:solidFill>
                <a:latin typeface="Montserrat"/>
                <a:ea typeface="Montserrat"/>
                <a:cs typeface="Montserrat"/>
                <a:sym typeface="Montserrat"/>
              </a:rPr>
              <a:t> highlights the</a:t>
            </a:r>
            <a:r>
              <a:rPr lang="en-US" sz="1800" b="1">
                <a:solidFill>
                  <a:srgbClr val="0024D4"/>
                </a:solidFill>
                <a:latin typeface="Montserrat Bold"/>
                <a:ea typeface="Montserrat Bold"/>
                <a:cs typeface="Montserrat Bold"/>
                <a:sym typeface="Montserrat Bold"/>
              </a:rPr>
              <a:t> importance of both the number of repurchases and the repurchase rate, ensuring a holistic assessment of product performance.</a:t>
            </a:r>
            <a:r>
              <a:rPr lang="en-US" sz="1800">
                <a:solidFill>
                  <a:srgbClr val="0024D4"/>
                </a:solidFill>
                <a:latin typeface="Montserrat"/>
                <a:ea typeface="Montserrat"/>
                <a:cs typeface="Montserrat"/>
                <a:sym typeface="Montserrat"/>
              </a:rPr>
              <a:t> A product with high repurchase count but low rate will score lower than one with a balanced performance in both areas.</a:t>
            </a:r>
          </a:p>
          <a:p>
            <a:pPr algn="just">
              <a:lnSpc>
                <a:spcPts val="2520"/>
              </a:lnSpc>
              <a:spcBef>
                <a:spcPct val="0"/>
              </a:spcBef>
            </a:pPr>
            <a:endParaRPr lang="en-US" sz="1800">
              <a:solidFill>
                <a:srgbClr val="0024D4"/>
              </a:solidFill>
              <a:latin typeface="Montserrat"/>
              <a:ea typeface="Montserrat"/>
              <a:cs typeface="Montserrat"/>
              <a:sym typeface="Montserrat"/>
            </a:endParaRPr>
          </a:p>
          <a:p>
            <a:pPr algn="just">
              <a:lnSpc>
                <a:spcPts val="2520"/>
              </a:lnSpc>
              <a:spcBef>
                <a:spcPct val="0"/>
              </a:spcBef>
            </a:pPr>
            <a:endParaRPr lang="en-US" sz="1800">
              <a:solidFill>
                <a:srgbClr val="0024D4"/>
              </a:solidFill>
              <a:latin typeface="Montserrat"/>
              <a:ea typeface="Montserrat"/>
              <a:cs typeface="Montserrat"/>
              <a:sym typeface="Montserrat"/>
            </a:endParaRPr>
          </a:p>
        </p:txBody>
      </p:sp>
      <p:sp>
        <p:nvSpPr>
          <p:cNvPr id="15" name="TextBox 15"/>
          <p:cNvSpPr txBox="1"/>
          <p:nvPr/>
        </p:nvSpPr>
        <p:spPr>
          <a:xfrm>
            <a:off x="10509432" y="2907333"/>
            <a:ext cx="5482681" cy="471804"/>
          </a:xfrm>
          <a:prstGeom prst="rect">
            <a:avLst/>
          </a:prstGeom>
        </p:spPr>
        <p:txBody>
          <a:bodyPr lIns="0" tIns="0" rIns="0" bIns="0" rtlCol="0" anchor="t">
            <a:spAutoFit/>
          </a:bodyPr>
          <a:lstStyle/>
          <a:p>
            <a:pPr algn="l">
              <a:lnSpc>
                <a:spcPts val="3920"/>
              </a:lnSpc>
            </a:pPr>
            <a:r>
              <a:rPr lang="en-US" sz="2800" b="1">
                <a:solidFill>
                  <a:srgbClr val="0024D4"/>
                </a:solidFill>
                <a:latin typeface="Montserrat Bold"/>
                <a:ea typeface="Montserrat Bold"/>
                <a:cs typeface="Montserrat Bold"/>
                <a:sym typeface="Montserrat Bold"/>
              </a:rPr>
              <a:t>Justification</a:t>
            </a:r>
          </a:p>
        </p:txBody>
      </p:sp>
      <p:grpSp>
        <p:nvGrpSpPr>
          <p:cNvPr id="16" name="Group 16"/>
          <p:cNvGrpSpPr/>
          <p:nvPr/>
        </p:nvGrpSpPr>
        <p:grpSpPr>
          <a:xfrm>
            <a:off x="595028" y="3035758"/>
            <a:ext cx="5948520" cy="562480"/>
            <a:chOff x="0" y="0"/>
            <a:chExt cx="1566688" cy="148143"/>
          </a:xfrm>
        </p:grpSpPr>
        <p:sp>
          <p:nvSpPr>
            <p:cNvPr id="17" name="Freeform 17"/>
            <p:cNvSpPr/>
            <p:nvPr/>
          </p:nvSpPr>
          <p:spPr>
            <a:xfrm>
              <a:off x="0" y="0"/>
              <a:ext cx="1566688" cy="148143"/>
            </a:xfrm>
            <a:custGeom>
              <a:avLst/>
              <a:gdLst/>
              <a:ahLst/>
              <a:cxnLst/>
              <a:rect l="l" t="t" r="r" b="b"/>
              <a:pathLst>
                <a:path w="1566688" h="148143">
                  <a:moveTo>
                    <a:pt x="0" y="0"/>
                  </a:moveTo>
                  <a:lnTo>
                    <a:pt x="1566688" y="0"/>
                  </a:lnTo>
                  <a:lnTo>
                    <a:pt x="1566688" y="148143"/>
                  </a:lnTo>
                  <a:lnTo>
                    <a:pt x="0" y="148143"/>
                  </a:lnTo>
                  <a:close/>
                </a:path>
              </a:pathLst>
            </a:custGeom>
            <a:solidFill>
              <a:srgbClr val="004AAD">
                <a:alpha val="21961"/>
              </a:srgbClr>
            </a:solidFill>
          </p:spPr>
        </p:sp>
        <p:sp>
          <p:nvSpPr>
            <p:cNvPr id="18" name="TextBox 18"/>
            <p:cNvSpPr txBox="1"/>
            <p:nvPr/>
          </p:nvSpPr>
          <p:spPr>
            <a:xfrm>
              <a:off x="0" y="-38100"/>
              <a:ext cx="1566688" cy="186243"/>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073461">
            <a:off x="-9281995" y="-5154521"/>
            <a:ext cx="17617704" cy="17617704"/>
          </a:xfrm>
          <a:custGeom>
            <a:avLst/>
            <a:gdLst/>
            <a:ahLst/>
            <a:cxnLst/>
            <a:rect l="l" t="t" r="r" b="b"/>
            <a:pathLst>
              <a:path w="17617704" h="17617704">
                <a:moveTo>
                  <a:pt x="0" y="0"/>
                </a:moveTo>
                <a:lnTo>
                  <a:pt x="17617703" y="0"/>
                </a:lnTo>
                <a:lnTo>
                  <a:pt x="17617703" y="17617703"/>
                </a:lnTo>
                <a:lnTo>
                  <a:pt x="0" y="17617703"/>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p:nvPr/>
        </p:nvSpPr>
        <p:spPr>
          <a:xfrm>
            <a:off x="477453" y="1822462"/>
            <a:ext cx="17333094" cy="5503257"/>
          </a:xfrm>
          <a:custGeom>
            <a:avLst/>
            <a:gdLst/>
            <a:ahLst/>
            <a:cxnLst/>
            <a:rect l="l" t="t" r="r" b="b"/>
            <a:pathLst>
              <a:path w="17333094" h="5503257">
                <a:moveTo>
                  <a:pt x="0" y="0"/>
                </a:moveTo>
                <a:lnTo>
                  <a:pt x="17333094" y="0"/>
                </a:lnTo>
                <a:lnTo>
                  <a:pt x="17333094" y="5503257"/>
                </a:lnTo>
                <a:lnTo>
                  <a:pt x="0" y="5503257"/>
                </a:lnTo>
                <a:lnTo>
                  <a:pt x="0" y="0"/>
                </a:lnTo>
                <a:close/>
              </a:path>
            </a:pathLst>
          </a:custGeom>
          <a:blipFill>
            <a:blip r:embed="rId5"/>
            <a:stretch>
              <a:fillRect/>
            </a:stretch>
          </a:blipFill>
        </p:spPr>
      </p:sp>
      <p:sp>
        <p:nvSpPr>
          <p:cNvPr id="4" name="TextBox 4"/>
          <p:cNvSpPr txBox="1"/>
          <p:nvPr/>
        </p:nvSpPr>
        <p:spPr>
          <a:xfrm>
            <a:off x="301918" y="358775"/>
            <a:ext cx="19553168" cy="854075"/>
          </a:xfrm>
          <a:prstGeom prst="rect">
            <a:avLst/>
          </a:prstGeom>
        </p:spPr>
        <p:txBody>
          <a:bodyPr lIns="0" tIns="0" rIns="0" bIns="0" rtlCol="0" anchor="t">
            <a:spAutoFit/>
          </a:bodyPr>
          <a:lstStyle/>
          <a:p>
            <a:pPr algn="l">
              <a:lnSpc>
                <a:spcPts val="7000"/>
              </a:lnSpc>
            </a:pPr>
            <a:r>
              <a:rPr lang="en-US" sz="5000" b="1">
                <a:solidFill>
                  <a:srgbClr val="2BB4D4"/>
                </a:solidFill>
                <a:latin typeface="Montserrat Bold"/>
                <a:ea typeface="Montserrat Bold"/>
                <a:cs typeface="Montserrat Bold"/>
                <a:sym typeface="Montserrat Bold"/>
              </a:rPr>
              <a:t>L3: What product categories drive repeat purchases?</a:t>
            </a:r>
          </a:p>
        </p:txBody>
      </p:sp>
      <p:sp>
        <p:nvSpPr>
          <p:cNvPr id="5" name="TextBox 5"/>
          <p:cNvSpPr txBox="1"/>
          <p:nvPr/>
        </p:nvSpPr>
        <p:spPr>
          <a:xfrm>
            <a:off x="2372404" y="7410665"/>
            <a:ext cx="15621912" cy="2603500"/>
          </a:xfrm>
          <a:prstGeom prst="rect">
            <a:avLst/>
          </a:prstGeom>
        </p:spPr>
        <p:txBody>
          <a:bodyPr lIns="0" tIns="0" rIns="0" bIns="0" rtlCol="0" anchor="t">
            <a:spAutoFit/>
          </a:bodyPr>
          <a:lstStyle/>
          <a:p>
            <a:pPr algn="l">
              <a:lnSpc>
                <a:spcPts val="3499"/>
              </a:lnSpc>
              <a:spcBef>
                <a:spcPct val="0"/>
              </a:spcBef>
            </a:pPr>
            <a:r>
              <a:rPr lang="en-US" sz="2499" b="1">
                <a:solidFill>
                  <a:srgbClr val="0024D4"/>
                </a:solidFill>
                <a:latin typeface="Montserrat Bold"/>
                <a:ea typeface="Montserrat Bold"/>
                <a:cs typeface="Montserrat Bold"/>
                <a:sym typeface="Montserrat Bold"/>
              </a:rPr>
              <a:t>The product categories show distinct groupings based on repurchase scores:</a:t>
            </a:r>
          </a:p>
          <a:p>
            <a:pPr algn="l">
              <a:lnSpc>
                <a:spcPts val="3499"/>
              </a:lnSpc>
              <a:spcBef>
                <a:spcPct val="0"/>
              </a:spcBef>
            </a:pPr>
            <a:endParaRPr lang="en-US" sz="2499" b="1">
              <a:solidFill>
                <a:srgbClr val="0024D4"/>
              </a:solidFill>
              <a:latin typeface="Montserrat Bold"/>
              <a:ea typeface="Montserrat Bold"/>
              <a:cs typeface="Montserrat Bold"/>
              <a:sym typeface="Montserrat Bold"/>
            </a:endParaRPr>
          </a:p>
          <a:p>
            <a:pPr algn="l">
              <a:lnSpc>
                <a:spcPts val="3499"/>
              </a:lnSpc>
              <a:spcBef>
                <a:spcPct val="0"/>
              </a:spcBef>
            </a:pPr>
            <a:r>
              <a:rPr lang="en-US" sz="2499" b="1">
                <a:solidFill>
                  <a:srgbClr val="45A834"/>
                </a:solidFill>
                <a:latin typeface="Montserrat Bold"/>
                <a:ea typeface="Montserrat Bold"/>
                <a:cs typeface="Montserrat Bold"/>
                <a:sym typeface="Montserrat Bold"/>
              </a:rPr>
              <a:t>Top performers (5-7 range)</a:t>
            </a:r>
            <a:r>
              <a:rPr lang="en-US" sz="2499" b="1">
                <a:solidFill>
                  <a:srgbClr val="0024D4"/>
                </a:solidFill>
                <a:latin typeface="Montserrat Bold"/>
                <a:ea typeface="Montserrat Bold"/>
                <a:cs typeface="Montserrat Bold"/>
                <a:sym typeface="Montserrat Bold"/>
              </a:rPr>
              <a:t>: </a:t>
            </a:r>
            <a:r>
              <a:rPr lang="en-US" sz="2499">
                <a:solidFill>
                  <a:srgbClr val="0024D4"/>
                </a:solidFill>
                <a:latin typeface="Montserrat"/>
                <a:ea typeface="Montserrat"/>
                <a:cs typeface="Montserrat"/>
                <a:sym typeface="Montserrat"/>
              </a:rPr>
              <a:t>Bed/bath, furniture, sports, bags/accessories, home wares</a:t>
            </a:r>
          </a:p>
          <a:p>
            <a:pPr algn="l">
              <a:lnSpc>
                <a:spcPts val="3499"/>
              </a:lnSpc>
              <a:spcBef>
                <a:spcPct val="0"/>
              </a:spcBef>
            </a:pPr>
            <a:r>
              <a:rPr lang="en-US" sz="2499" b="1">
                <a:solidFill>
                  <a:srgbClr val="F5B769"/>
                </a:solidFill>
                <a:latin typeface="Montserrat Bold"/>
                <a:ea typeface="Montserrat Bold"/>
                <a:cs typeface="Montserrat Bold"/>
                <a:sym typeface="Montserrat Bold"/>
              </a:rPr>
              <a:t>Mid-range performers (2-4 range)</a:t>
            </a:r>
            <a:r>
              <a:rPr lang="en-US" sz="2499" b="1">
                <a:solidFill>
                  <a:srgbClr val="0024D4"/>
                </a:solidFill>
                <a:latin typeface="Montserrat Bold"/>
                <a:ea typeface="Montserrat Bold"/>
                <a:cs typeface="Montserrat Bold"/>
                <a:sym typeface="Montserrat Bold"/>
              </a:rPr>
              <a:t>: </a:t>
            </a:r>
            <a:r>
              <a:rPr lang="en-US" sz="2499">
                <a:solidFill>
                  <a:srgbClr val="0024D4"/>
                </a:solidFill>
                <a:latin typeface="Montserrat"/>
                <a:ea typeface="Montserrat"/>
                <a:cs typeface="Montserrat"/>
                <a:sym typeface="Montserrat"/>
              </a:rPr>
              <a:t>Home appliances, watches, garden tools, toys, perfumery</a:t>
            </a:r>
          </a:p>
          <a:p>
            <a:pPr algn="l">
              <a:lnSpc>
                <a:spcPts val="3499"/>
              </a:lnSpc>
              <a:spcBef>
                <a:spcPct val="0"/>
              </a:spcBef>
            </a:pPr>
            <a:r>
              <a:rPr lang="en-US" sz="2499" b="1">
                <a:solidFill>
                  <a:srgbClr val="E3674C"/>
                </a:solidFill>
                <a:latin typeface="Montserrat Bold"/>
                <a:ea typeface="Montserrat Bold"/>
                <a:cs typeface="Montserrat Bold"/>
                <a:sym typeface="Montserrat Bold"/>
              </a:rPr>
              <a:t>Low performers (&lt;2 range)</a:t>
            </a:r>
            <a:r>
              <a:rPr lang="en-US" sz="2499" b="1">
                <a:solidFill>
                  <a:srgbClr val="0024D4"/>
                </a:solidFill>
                <a:latin typeface="Montserrat Bold"/>
                <a:ea typeface="Montserrat Bold"/>
                <a:cs typeface="Montserrat Bold"/>
                <a:sym typeface="Montserrat Bold"/>
              </a:rPr>
              <a:t>: </a:t>
            </a:r>
            <a:r>
              <a:rPr lang="en-US" sz="2499">
                <a:solidFill>
                  <a:srgbClr val="0024D4"/>
                </a:solidFill>
                <a:latin typeface="Montserrat"/>
                <a:ea typeface="Montserrat"/>
                <a:cs typeface="Montserrat"/>
                <a:sym typeface="Montserrat"/>
              </a:rPr>
              <a:t>Most electronics, clothing items, and specialized categories</a:t>
            </a:r>
          </a:p>
          <a:p>
            <a:pPr algn="l">
              <a:lnSpc>
                <a:spcPts val="3499"/>
              </a:lnSpc>
              <a:spcBef>
                <a:spcPct val="0"/>
              </a:spcBef>
            </a:pPr>
            <a:endParaRPr lang="en-US" sz="2499">
              <a:solidFill>
                <a:srgbClr val="0024D4"/>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2172383" y="2482844"/>
            <a:ext cx="6764912" cy="6941607"/>
            <a:chOff x="0" y="0"/>
            <a:chExt cx="9019882" cy="9255476"/>
          </a:xfrm>
        </p:grpSpPr>
        <p:sp>
          <p:nvSpPr>
            <p:cNvPr id="4" name="Freeform 4"/>
            <p:cNvSpPr/>
            <p:nvPr/>
          </p:nvSpPr>
          <p:spPr>
            <a:xfrm>
              <a:off x="0" y="0"/>
              <a:ext cx="9019882" cy="9255476"/>
            </a:xfrm>
            <a:custGeom>
              <a:avLst/>
              <a:gdLst/>
              <a:ahLst/>
              <a:cxnLst/>
              <a:rect l="l" t="t" r="r" b="b"/>
              <a:pathLst>
                <a:path w="9019882" h="9255476">
                  <a:moveTo>
                    <a:pt x="0" y="0"/>
                  </a:moveTo>
                  <a:lnTo>
                    <a:pt x="9019882" y="0"/>
                  </a:lnTo>
                  <a:lnTo>
                    <a:pt x="9019882" y="9255476"/>
                  </a:lnTo>
                  <a:lnTo>
                    <a:pt x="0" y="9255476"/>
                  </a:lnTo>
                  <a:lnTo>
                    <a:pt x="0" y="0"/>
                  </a:lnTo>
                  <a:close/>
                </a:path>
              </a:pathLst>
            </a:custGeom>
            <a:blipFill>
              <a:blip r:embed="rId5">
                <a:alphaModFix amt="43000"/>
                <a:extLst>
                  <a:ext uri="{96DAC541-7B7A-43D3-8B79-37D633B846F1}">
                    <asvg:svgBlip xmlns:asvg="http://schemas.microsoft.com/office/drawing/2016/SVG/main" r:embed="rId6"/>
                  </a:ext>
                </a:extLst>
              </a:blip>
              <a:stretch>
                <a:fillRect/>
              </a:stretch>
            </a:blipFill>
          </p:spPr>
        </p:sp>
        <p:sp>
          <p:nvSpPr>
            <p:cNvPr id="5" name="Freeform 5"/>
            <p:cNvSpPr/>
            <p:nvPr/>
          </p:nvSpPr>
          <p:spPr>
            <a:xfrm>
              <a:off x="3258594" y="3224981"/>
              <a:ext cx="2502694" cy="2502694"/>
            </a:xfrm>
            <a:custGeom>
              <a:avLst/>
              <a:gdLst/>
              <a:ahLst/>
              <a:cxnLst/>
              <a:rect l="l" t="t" r="r" b="b"/>
              <a:pathLst>
                <a:path w="2502694" h="2502694">
                  <a:moveTo>
                    <a:pt x="0" y="0"/>
                  </a:moveTo>
                  <a:lnTo>
                    <a:pt x="2502694" y="0"/>
                  </a:lnTo>
                  <a:lnTo>
                    <a:pt x="2502694" y="2502693"/>
                  </a:lnTo>
                  <a:lnTo>
                    <a:pt x="0" y="2502693"/>
                  </a:lnTo>
                  <a:lnTo>
                    <a:pt x="0" y="0"/>
                  </a:lnTo>
                  <a:close/>
                </a:path>
              </a:pathLst>
            </a:custGeom>
            <a:blipFill>
              <a:blip r:embed="rId7"/>
              <a:stretch>
                <a:fillRect/>
              </a:stretch>
            </a:blipFill>
          </p:spPr>
        </p:sp>
        <p:sp>
          <p:nvSpPr>
            <p:cNvPr id="6" name="Freeform 6"/>
            <p:cNvSpPr/>
            <p:nvPr/>
          </p:nvSpPr>
          <p:spPr>
            <a:xfrm>
              <a:off x="7260558" y="3735166"/>
              <a:ext cx="1482324" cy="1482324"/>
            </a:xfrm>
            <a:custGeom>
              <a:avLst/>
              <a:gdLst/>
              <a:ahLst/>
              <a:cxnLst/>
              <a:rect l="l" t="t" r="r" b="b"/>
              <a:pathLst>
                <a:path w="1482324" h="1482324">
                  <a:moveTo>
                    <a:pt x="0" y="0"/>
                  </a:moveTo>
                  <a:lnTo>
                    <a:pt x="1482324" y="0"/>
                  </a:lnTo>
                  <a:lnTo>
                    <a:pt x="1482324" y="1482323"/>
                  </a:lnTo>
                  <a:lnTo>
                    <a:pt x="0" y="1482323"/>
                  </a:lnTo>
                  <a:lnTo>
                    <a:pt x="0" y="0"/>
                  </a:lnTo>
                  <a:close/>
                </a:path>
              </a:pathLst>
            </a:custGeom>
            <a:blipFill>
              <a:blip r:embed="rId8"/>
              <a:stretch>
                <a:fillRect/>
              </a:stretch>
            </a:blipFill>
          </p:spPr>
        </p:sp>
        <p:sp>
          <p:nvSpPr>
            <p:cNvPr id="7" name="Freeform 7"/>
            <p:cNvSpPr/>
            <p:nvPr/>
          </p:nvSpPr>
          <p:spPr>
            <a:xfrm>
              <a:off x="2341710" y="782715"/>
              <a:ext cx="1482324" cy="1482324"/>
            </a:xfrm>
            <a:custGeom>
              <a:avLst/>
              <a:gdLst/>
              <a:ahLst/>
              <a:cxnLst/>
              <a:rect l="l" t="t" r="r" b="b"/>
              <a:pathLst>
                <a:path w="1482324" h="1482324">
                  <a:moveTo>
                    <a:pt x="0" y="0"/>
                  </a:moveTo>
                  <a:lnTo>
                    <a:pt x="1482323" y="0"/>
                  </a:lnTo>
                  <a:lnTo>
                    <a:pt x="1482323" y="1482324"/>
                  </a:lnTo>
                  <a:lnTo>
                    <a:pt x="0" y="1482324"/>
                  </a:lnTo>
                  <a:lnTo>
                    <a:pt x="0" y="0"/>
                  </a:lnTo>
                  <a:close/>
                </a:path>
              </a:pathLst>
            </a:custGeom>
            <a:blipFill>
              <a:blip r:embed="rId9"/>
              <a:stretch>
                <a:fillRect/>
              </a:stretch>
            </a:blipFill>
          </p:spPr>
        </p:sp>
        <p:sp>
          <p:nvSpPr>
            <p:cNvPr id="8" name="Freeform 8"/>
            <p:cNvSpPr/>
            <p:nvPr/>
          </p:nvSpPr>
          <p:spPr>
            <a:xfrm>
              <a:off x="2351718" y="7000446"/>
              <a:ext cx="1472315" cy="1472315"/>
            </a:xfrm>
            <a:custGeom>
              <a:avLst/>
              <a:gdLst/>
              <a:ahLst/>
              <a:cxnLst/>
              <a:rect l="l" t="t" r="r" b="b"/>
              <a:pathLst>
                <a:path w="1472315" h="1472315">
                  <a:moveTo>
                    <a:pt x="0" y="0"/>
                  </a:moveTo>
                  <a:lnTo>
                    <a:pt x="1472315" y="0"/>
                  </a:lnTo>
                  <a:lnTo>
                    <a:pt x="1472315" y="1472315"/>
                  </a:lnTo>
                  <a:lnTo>
                    <a:pt x="0" y="1472315"/>
                  </a:lnTo>
                  <a:lnTo>
                    <a:pt x="0" y="0"/>
                  </a:lnTo>
                  <a:close/>
                </a:path>
              </a:pathLst>
            </a:custGeom>
            <a:blipFill>
              <a:blip r:embed="rId10"/>
              <a:stretch>
                <a:fillRect/>
              </a:stretch>
            </a:blipFill>
          </p:spPr>
        </p:sp>
        <p:sp>
          <p:nvSpPr>
            <p:cNvPr id="9" name="Freeform 9"/>
            <p:cNvSpPr/>
            <p:nvPr/>
          </p:nvSpPr>
          <p:spPr>
            <a:xfrm>
              <a:off x="476300" y="3973999"/>
              <a:ext cx="1472315" cy="1472315"/>
            </a:xfrm>
            <a:custGeom>
              <a:avLst/>
              <a:gdLst/>
              <a:ahLst/>
              <a:cxnLst/>
              <a:rect l="l" t="t" r="r" b="b"/>
              <a:pathLst>
                <a:path w="1472315" h="1472315">
                  <a:moveTo>
                    <a:pt x="0" y="0"/>
                  </a:moveTo>
                  <a:lnTo>
                    <a:pt x="1472315" y="0"/>
                  </a:lnTo>
                  <a:lnTo>
                    <a:pt x="1472315" y="1472314"/>
                  </a:lnTo>
                  <a:lnTo>
                    <a:pt x="0" y="1472314"/>
                  </a:lnTo>
                  <a:lnTo>
                    <a:pt x="0" y="0"/>
                  </a:lnTo>
                  <a:close/>
                </a:path>
              </a:pathLst>
            </a:custGeom>
            <a:blipFill>
              <a:blip r:embed="rId11"/>
              <a:stretch>
                <a:fillRect/>
              </a:stretch>
            </a:blipFill>
          </p:spPr>
        </p:sp>
        <p:sp>
          <p:nvSpPr>
            <p:cNvPr id="10" name="Freeform 10"/>
            <p:cNvSpPr/>
            <p:nvPr/>
          </p:nvSpPr>
          <p:spPr>
            <a:xfrm>
              <a:off x="5288676" y="6816476"/>
              <a:ext cx="1656285" cy="1656285"/>
            </a:xfrm>
            <a:custGeom>
              <a:avLst/>
              <a:gdLst/>
              <a:ahLst/>
              <a:cxnLst/>
              <a:rect l="l" t="t" r="r" b="b"/>
              <a:pathLst>
                <a:path w="1656285" h="1656285">
                  <a:moveTo>
                    <a:pt x="0" y="0"/>
                  </a:moveTo>
                  <a:lnTo>
                    <a:pt x="1656285" y="0"/>
                  </a:lnTo>
                  <a:lnTo>
                    <a:pt x="1656285" y="1656285"/>
                  </a:lnTo>
                  <a:lnTo>
                    <a:pt x="0" y="1656285"/>
                  </a:lnTo>
                  <a:lnTo>
                    <a:pt x="0" y="0"/>
                  </a:lnTo>
                  <a:close/>
                </a:path>
              </a:pathLst>
            </a:custGeom>
            <a:blipFill>
              <a:blip r:embed="rId12"/>
              <a:stretch>
                <a:fillRect/>
              </a:stretch>
            </a:blipFill>
          </p:spPr>
        </p:sp>
        <p:sp>
          <p:nvSpPr>
            <p:cNvPr id="11" name="Freeform 11"/>
            <p:cNvSpPr/>
            <p:nvPr/>
          </p:nvSpPr>
          <p:spPr>
            <a:xfrm>
              <a:off x="5353526" y="782715"/>
              <a:ext cx="1479783" cy="1479783"/>
            </a:xfrm>
            <a:custGeom>
              <a:avLst/>
              <a:gdLst/>
              <a:ahLst/>
              <a:cxnLst/>
              <a:rect l="l" t="t" r="r" b="b"/>
              <a:pathLst>
                <a:path w="1479783" h="1479783">
                  <a:moveTo>
                    <a:pt x="0" y="0"/>
                  </a:moveTo>
                  <a:lnTo>
                    <a:pt x="1479783" y="0"/>
                  </a:lnTo>
                  <a:lnTo>
                    <a:pt x="1479783" y="1479783"/>
                  </a:lnTo>
                  <a:lnTo>
                    <a:pt x="0" y="1479783"/>
                  </a:lnTo>
                  <a:lnTo>
                    <a:pt x="0" y="0"/>
                  </a:lnTo>
                  <a:close/>
                </a:path>
              </a:pathLst>
            </a:custGeom>
            <a:blipFill>
              <a:blip r:embed="rId13"/>
              <a:stretch>
                <a:fillRect/>
              </a:stretch>
            </a:blipFill>
          </p:spPr>
        </p:sp>
      </p:grpSp>
      <p:sp>
        <p:nvSpPr>
          <p:cNvPr id="12" name="TextBox 12"/>
          <p:cNvSpPr txBox="1"/>
          <p:nvPr/>
        </p:nvSpPr>
        <p:spPr>
          <a:xfrm>
            <a:off x="1028700" y="946470"/>
            <a:ext cx="11339643" cy="1200095"/>
          </a:xfrm>
          <a:prstGeom prst="rect">
            <a:avLst/>
          </a:prstGeom>
        </p:spPr>
        <p:txBody>
          <a:bodyPr lIns="0" tIns="0" rIns="0" bIns="0" rtlCol="0" anchor="t">
            <a:spAutoFit/>
          </a:bodyPr>
          <a:lstStyle/>
          <a:p>
            <a:pPr algn="l">
              <a:lnSpc>
                <a:spcPts val="9000"/>
              </a:lnSpc>
            </a:pPr>
            <a:r>
              <a:rPr lang="en-US" sz="9000" b="1">
                <a:solidFill>
                  <a:srgbClr val="2BB4D4"/>
                </a:solidFill>
                <a:latin typeface="Montserrat Bold"/>
                <a:ea typeface="Montserrat Bold"/>
                <a:cs typeface="Montserrat Bold"/>
                <a:sym typeface="Montserrat Bold"/>
              </a:rPr>
              <a:t>About Olist</a:t>
            </a:r>
          </a:p>
        </p:txBody>
      </p:sp>
      <p:sp>
        <p:nvSpPr>
          <p:cNvPr id="13" name="TextBox 13"/>
          <p:cNvSpPr txBox="1"/>
          <p:nvPr/>
        </p:nvSpPr>
        <p:spPr>
          <a:xfrm>
            <a:off x="9618579" y="3068637"/>
            <a:ext cx="7834366" cy="3844925"/>
          </a:xfrm>
          <a:prstGeom prst="rect">
            <a:avLst/>
          </a:prstGeom>
        </p:spPr>
        <p:txBody>
          <a:bodyPr lIns="0" tIns="0" rIns="0" bIns="0" rtlCol="0" anchor="t">
            <a:spAutoFit/>
          </a:bodyPr>
          <a:lstStyle/>
          <a:p>
            <a:pPr marL="539749" lvl="1" indent="-269875" algn="l">
              <a:lnSpc>
                <a:spcPts val="6249"/>
              </a:lnSpc>
              <a:buFont typeface="Arial"/>
              <a:buChar char="•"/>
            </a:pPr>
            <a:r>
              <a:rPr lang="en-US" sz="2499">
                <a:solidFill>
                  <a:srgbClr val="0024D4"/>
                </a:solidFill>
                <a:latin typeface="Montserrat"/>
                <a:ea typeface="Montserrat"/>
                <a:cs typeface="Montserrat"/>
                <a:sym typeface="Montserrat"/>
              </a:rPr>
              <a:t>Empowers Small Medium Businesses (SMBs)</a:t>
            </a:r>
          </a:p>
          <a:p>
            <a:pPr marL="539749" lvl="1" indent="-269875" algn="l">
              <a:lnSpc>
                <a:spcPts val="6249"/>
              </a:lnSpc>
              <a:buFont typeface="Arial"/>
              <a:buChar char="•"/>
            </a:pPr>
            <a:r>
              <a:rPr lang="en-US" sz="2499">
                <a:solidFill>
                  <a:srgbClr val="0024D4"/>
                </a:solidFill>
                <a:latin typeface="Montserrat"/>
                <a:ea typeface="Montserrat"/>
                <a:cs typeface="Montserrat"/>
                <a:sym typeface="Montserrat"/>
              </a:rPr>
              <a:t>Streamlines operations</a:t>
            </a:r>
          </a:p>
          <a:p>
            <a:pPr marL="539749" lvl="1" indent="-269875" algn="l">
              <a:lnSpc>
                <a:spcPts val="6249"/>
              </a:lnSpc>
              <a:buFont typeface="Arial"/>
              <a:buChar char="•"/>
            </a:pPr>
            <a:r>
              <a:rPr lang="en-US" sz="2499">
                <a:solidFill>
                  <a:srgbClr val="0024D4"/>
                </a:solidFill>
                <a:latin typeface="Montserrat"/>
                <a:ea typeface="Montserrat"/>
                <a:cs typeface="Montserrat"/>
                <a:sym typeface="Montserrat"/>
              </a:rPr>
              <a:t>Reduces Costs</a:t>
            </a:r>
          </a:p>
          <a:p>
            <a:pPr marL="539749" lvl="1" indent="-269875" algn="l">
              <a:lnSpc>
                <a:spcPts val="6249"/>
              </a:lnSpc>
              <a:buFont typeface="Arial"/>
              <a:buChar char="•"/>
            </a:pPr>
            <a:r>
              <a:rPr lang="en-US" sz="2499">
                <a:solidFill>
                  <a:srgbClr val="0024D4"/>
                </a:solidFill>
                <a:latin typeface="Montserrat"/>
                <a:ea typeface="Montserrat"/>
                <a:cs typeface="Montserrat"/>
                <a:sym typeface="Montserrat"/>
              </a:rPr>
              <a:t>Enhances Customer Satisfaction</a:t>
            </a:r>
          </a:p>
          <a:p>
            <a:pPr marL="539749" lvl="1" indent="-269875" algn="l">
              <a:lnSpc>
                <a:spcPts val="6249"/>
              </a:lnSpc>
              <a:buFont typeface="Arial"/>
              <a:buChar char="•"/>
            </a:pPr>
            <a:r>
              <a:rPr lang="en-US" sz="2499">
                <a:solidFill>
                  <a:srgbClr val="0024D4"/>
                </a:solidFill>
                <a:latin typeface="Montserrat"/>
                <a:ea typeface="Montserrat"/>
                <a:cs typeface="Montserrat"/>
                <a:sym typeface="Montserrat"/>
              </a:rPr>
              <a:t>Optimize Supply Chain Management (SCM)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749">
            <a:off x="-3906954" y="-7271014"/>
            <a:ext cx="23452785" cy="23452785"/>
          </a:xfrm>
          <a:custGeom>
            <a:avLst/>
            <a:gdLst/>
            <a:ahLst/>
            <a:cxnLst/>
            <a:rect l="l" t="t" r="r" b="b"/>
            <a:pathLst>
              <a:path w="23452785" h="23452785">
                <a:moveTo>
                  <a:pt x="0" y="0"/>
                </a:moveTo>
                <a:lnTo>
                  <a:pt x="23452785" y="0"/>
                </a:lnTo>
                <a:lnTo>
                  <a:pt x="23452785" y="23452784"/>
                </a:lnTo>
                <a:lnTo>
                  <a:pt x="0" y="23452784"/>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8603" y="647700"/>
            <a:ext cx="18335048" cy="962828"/>
          </a:xfrm>
          <a:prstGeom prst="rect">
            <a:avLst/>
          </a:prstGeom>
        </p:spPr>
        <p:txBody>
          <a:bodyPr wrap="square" lIns="0" tIns="0" rIns="0" bIns="0" rtlCol="0" anchor="t">
            <a:spAutoFit/>
          </a:bodyPr>
          <a:lstStyle/>
          <a:p>
            <a:pPr algn="ctr">
              <a:lnSpc>
                <a:spcPts val="8119"/>
              </a:lnSpc>
            </a:pPr>
            <a:r>
              <a:rPr lang="en-US" sz="5799" b="1" dirty="0">
                <a:solidFill>
                  <a:srgbClr val="2BB4D4"/>
                </a:solidFill>
                <a:latin typeface="Montserrat Bold"/>
                <a:ea typeface="Montserrat Bold"/>
                <a:cs typeface="Montserrat Bold"/>
                <a:sym typeface="Montserrat Bold"/>
              </a:rPr>
              <a:t>Sub-Strategy 2a: Strategic Resource Allocation </a:t>
            </a:r>
          </a:p>
        </p:txBody>
      </p:sp>
      <p:sp>
        <p:nvSpPr>
          <p:cNvPr id="4" name="TextBox 4"/>
          <p:cNvSpPr txBox="1"/>
          <p:nvPr/>
        </p:nvSpPr>
        <p:spPr>
          <a:xfrm>
            <a:off x="755734" y="1832589"/>
            <a:ext cx="16756221" cy="7981950"/>
          </a:xfrm>
          <a:prstGeom prst="rect">
            <a:avLst/>
          </a:prstGeom>
        </p:spPr>
        <p:txBody>
          <a:bodyPr lIns="0" tIns="0" rIns="0" bIns="0" rtlCol="0" anchor="t">
            <a:spAutoFit/>
          </a:bodyPr>
          <a:lstStyle/>
          <a:p>
            <a:pPr algn="just">
              <a:lnSpc>
                <a:spcPts val="4200"/>
              </a:lnSpc>
            </a:pPr>
            <a:r>
              <a:rPr lang="en-US" sz="3000" b="1">
                <a:solidFill>
                  <a:srgbClr val="0024D4"/>
                </a:solidFill>
                <a:latin typeface="Montserrat Bold"/>
                <a:ea typeface="Montserrat Bold"/>
                <a:cs typeface="Montserrat Bold"/>
                <a:sym typeface="Montserrat Bold"/>
              </a:rPr>
              <a:t>Top Performers (Repurchase Score: 5-7):</a:t>
            </a:r>
          </a:p>
          <a:p>
            <a:pPr algn="just">
              <a:lnSpc>
                <a:spcPts val="4200"/>
              </a:lnSpc>
            </a:pPr>
            <a:r>
              <a:rPr lang="en-US" sz="3000">
                <a:solidFill>
                  <a:srgbClr val="0024D4"/>
                </a:solidFill>
                <a:latin typeface="Montserrat"/>
                <a:ea typeface="Montserrat"/>
                <a:cs typeface="Montserrat"/>
                <a:sym typeface="Montserrat"/>
              </a:rPr>
              <a:t> Categories like Bed &amp; Bath, Furniture, Sports, Bags/Accessories, and Home Wares show strong customer loyalty and growth potential. </a:t>
            </a:r>
            <a:r>
              <a:rPr lang="en-US" sz="3000" b="1">
                <a:solidFill>
                  <a:srgbClr val="0024D4"/>
                </a:solidFill>
                <a:latin typeface="Montserrat Bold"/>
                <a:ea typeface="Montserrat Bold"/>
                <a:cs typeface="Montserrat Bold"/>
                <a:sym typeface="Montserrat Bold"/>
              </a:rPr>
              <a:t>Prioritize marketing and inventory resources to enhance visibility and capitalize on repeat business</a:t>
            </a:r>
            <a:r>
              <a:rPr lang="en-US" sz="3000">
                <a:solidFill>
                  <a:srgbClr val="0024D4"/>
                </a:solidFill>
                <a:latin typeface="Montserrat"/>
                <a:ea typeface="Montserrat"/>
                <a:cs typeface="Montserrat"/>
                <a:sym typeface="Montserrat"/>
              </a:rPr>
              <a:t>.</a:t>
            </a:r>
          </a:p>
          <a:p>
            <a:pPr algn="just">
              <a:lnSpc>
                <a:spcPts val="4200"/>
              </a:lnSpc>
            </a:pPr>
            <a:endParaRPr lang="en-US" sz="3000">
              <a:solidFill>
                <a:srgbClr val="0024D4"/>
              </a:solidFill>
              <a:latin typeface="Montserrat"/>
              <a:ea typeface="Montserrat"/>
              <a:cs typeface="Montserrat"/>
              <a:sym typeface="Montserrat"/>
            </a:endParaRPr>
          </a:p>
          <a:p>
            <a:pPr algn="just">
              <a:lnSpc>
                <a:spcPts val="4200"/>
              </a:lnSpc>
            </a:pPr>
            <a:r>
              <a:rPr lang="en-US" sz="3000" b="1">
                <a:solidFill>
                  <a:srgbClr val="0024D4"/>
                </a:solidFill>
                <a:latin typeface="Montserrat Bold"/>
                <a:ea typeface="Montserrat Bold"/>
                <a:cs typeface="Montserrat Bold"/>
                <a:sym typeface="Montserrat Bold"/>
              </a:rPr>
              <a:t>Mid-Range Performers (Repurchase Score: 2-4):</a:t>
            </a:r>
          </a:p>
          <a:p>
            <a:pPr algn="just">
              <a:lnSpc>
                <a:spcPts val="4200"/>
              </a:lnSpc>
            </a:pPr>
            <a:r>
              <a:rPr lang="en-US" sz="3000">
                <a:solidFill>
                  <a:srgbClr val="0024D4"/>
                </a:solidFill>
                <a:latin typeface="Montserrat"/>
                <a:ea typeface="Montserrat"/>
                <a:cs typeface="Montserrat"/>
                <a:sym typeface="Montserrat"/>
              </a:rPr>
              <a:t> Categories such as Home Appliances, Watches, Garden Tools, Toys, and Perfumery exhibit moderate repurchase behaviour. Focus on </a:t>
            </a:r>
            <a:r>
              <a:rPr lang="en-US" sz="3000" b="1">
                <a:solidFill>
                  <a:srgbClr val="0024D4"/>
                </a:solidFill>
                <a:latin typeface="Montserrat Bold"/>
                <a:ea typeface="Montserrat Bold"/>
                <a:cs typeface="Montserrat Bold"/>
                <a:sym typeface="Montserrat Bold"/>
              </a:rPr>
              <a:t>targeted marketing and product optimization</a:t>
            </a:r>
            <a:r>
              <a:rPr lang="en-US" sz="3000">
                <a:solidFill>
                  <a:srgbClr val="0024D4"/>
                </a:solidFill>
                <a:latin typeface="Montserrat"/>
                <a:ea typeface="Montserrat"/>
                <a:cs typeface="Montserrat"/>
                <a:sym typeface="Montserrat"/>
              </a:rPr>
              <a:t> to improve retention and increase purchase frequency.</a:t>
            </a:r>
          </a:p>
          <a:p>
            <a:pPr algn="just">
              <a:lnSpc>
                <a:spcPts val="4200"/>
              </a:lnSpc>
            </a:pPr>
            <a:endParaRPr lang="en-US" sz="3000">
              <a:solidFill>
                <a:srgbClr val="0024D4"/>
              </a:solidFill>
              <a:latin typeface="Montserrat"/>
              <a:ea typeface="Montserrat"/>
              <a:cs typeface="Montserrat"/>
              <a:sym typeface="Montserrat"/>
            </a:endParaRPr>
          </a:p>
          <a:p>
            <a:pPr algn="just">
              <a:lnSpc>
                <a:spcPts val="4200"/>
              </a:lnSpc>
            </a:pPr>
            <a:r>
              <a:rPr lang="en-US" sz="3000" b="1">
                <a:solidFill>
                  <a:srgbClr val="0024D4"/>
                </a:solidFill>
                <a:latin typeface="Montserrat Bold"/>
                <a:ea typeface="Montserrat Bold"/>
                <a:cs typeface="Montserrat Bold"/>
                <a:sym typeface="Montserrat Bold"/>
              </a:rPr>
              <a:t>Low Performers (Repurchase Score: &lt;2):</a:t>
            </a:r>
          </a:p>
          <a:p>
            <a:pPr algn="just">
              <a:lnSpc>
                <a:spcPts val="4200"/>
              </a:lnSpc>
            </a:pPr>
            <a:r>
              <a:rPr lang="en-US" sz="3000">
                <a:solidFill>
                  <a:srgbClr val="0024D4"/>
                </a:solidFill>
                <a:latin typeface="Montserrat"/>
                <a:ea typeface="Montserrat"/>
                <a:cs typeface="Montserrat"/>
                <a:sym typeface="Montserrat"/>
              </a:rPr>
              <a:t> Categories like Electronics, Clothing, and Specialized Items show low repurchase rates. Assess the reasons behind this and </a:t>
            </a:r>
            <a:r>
              <a:rPr lang="en-US" sz="3000" b="1">
                <a:solidFill>
                  <a:srgbClr val="0024D4"/>
                </a:solidFill>
                <a:latin typeface="Montserrat Bold"/>
                <a:ea typeface="Montserrat Bold"/>
                <a:cs typeface="Montserrat Bold"/>
                <a:sym typeface="Montserrat Bold"/>
              </a:rPr>
              <a:t>consider refining offerings, exploring new acquisition strategies, or reducing investment in underperforming segments</a:t>
            </a:r>
            <a:r>
              <a:rPr lang="en-US" sz="3000">
                <a:solidFill>
                  <a:srgbClr val="0024D4"/>
                </a:solidFill>
                <a:latin typeface="Montserrat"/>
                <a:ea typeface="Montserrat"/>
                <a:cs typeface="Montserrat"/>
                <a:sym typeface="Montserrat"/>
              </a:rPr>
              <a:t>.</a:t>
            </a:r>
          </a:p>
          <a:p>
            <a:pPr algn="just">
              <a:lnSpc>
                <a:spcPts val="4200"/>
              </a:lnSpc>
              <a:spcBef>
                <a:spcPct val="0"/>
              </a:spcBef>
            </a:pPr>
            <a:endParaRPr lang="en-US" sz="3000">
              <a:solidFill>
                <a:srgbClr val="0024D4"/>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4157" y="3529605"/>
            <a:ext cx="10719350" cy="6471808"/>
          </a:xfrm>
          <a:custGeom>
            <a:avLst/>
            <a:gdLst/>
            <a:ahLst/>
            <a:cxnLst/>
            <a:rect l="l" t="t" r="r" b="b"/>
            <a:pathLst>
              <a:path w="10719350" h="6471808">
                <a:moveTo>
                  <a:pt x="0" y="0"/>
                </a:moveTo>
                <a:lnTo>
                  <a:pt x="10719350" y="0"/>
                </a:lnTo>
                <a:lnTo>
                  <a:pt x="10719350" y="6471808"/>
                </a:lnTo>
                <a:lnTo>
                  <a:pt x="0" y="6471808"/>
                </a:lnTo>
                <a:lnTo>
                  <a:pt x="0" y="0"/>
                </a:lnTo>
                <a:close/>
              </a:path>
            </a:pathLst>
          </a:custGeom>
          <a:blipFill>
            <a:blip r:embed="rId2"/>
            <a:stretch>
              <a:fillRect t="-44" b="-44"/>
            </a:stretch>
          </a:blipFill>
        </p:spPr>
      </p:sp>
      <p:sp>
        <p:nvSpPr>
          <p:cNvPr id="3" name="Freeform 3"/>
          <p:cNvSpPr/>
          <p:nvPr/>
        </p:nvSpPr>
        <p:spPr>
          <a:xfrm rot="3525861">
            <a:off x="12310644" y="-1131421"/>
            <a:ext cx="13709384" cy="13709384"/>
          </a:xfrm>
          <a:custGeom>
            <a:avLst/>
            <a:gdLst/>
            <a:ahLst/>
            <a:cxnLst/>
            <a:rect l="l" t="t" r="r" b="b"/>
            <a:pathLst>
              <a:path w="13709384" h="13709384">
                <a:moveTo>
                  <a:pt x="0" y="0"/>
                </a:moveTo>
                <a:lnTo>
                  <a:pt x="13709385" y="0"/>
                </a:lnTo>
                <a:lnTo>
                  <a:pt x="13709385" y="13709385"/>
                </a:lnTo>
                <a:lnTo>
                  <a:pt x="0" y="13709385"/>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4" name="AutoShape 4"/>
          <p:cNvSpPr/>
          <p:nvPr/>
        </p:nvSpPr>
        <p:spPr>
          <a:xfrm>
            <a:off x="3688014" y="5654611"/>
            <a:ext cx="538496" cy="49691"/>
          </a:xfrm>
          <a:prstGeom prst="line">
            <a:avLst/>
          </a:prstGeom>
          <a:ln w="38100" cap="flat">
            <a:solidFill>
              <a:srgbClr val="FA3A2F"/>
            </a:solidFill>
            <a:prstDash val="solid"/>
            <a:headEnd type="none" w="sm" len="sm"/>
            <a:tailEnd type="none" w="sm" len="sm"/>
          </a:ln>
        </p:spPr>
      </p:sp>
      <p:sp>
        <p:nvSpPr>
          <p:cNvPr id="5" name="AutoShape 5"/>
          <p:cNvSpPr/>
          <p:nvPr/>
        </p:nvSpPr>
        <p:spPr>
          <a:xfrm flipH="1" flipV="1">
            <a:off x="4083722" y="5190474"/>
            <a:ext cx="124282" cy="509313"/>
          </a:xfrm>
          <a:prstGeom prst="line">
            <a:avLst/>
          </a:prstGeom>
          <a:ln w="38100" cap="flat">
            <a:solidFill>
              <a:srgbClr val="FA3A2F"/>
            </a:solidFill>
            <a:prstDash val="solid"/>
            <a:headEnd type="none" w="sm" len="sm"/>
            <a:tailEnd type="none" w="sm" len="sm"/>
          </a:ln>
        </p:spPr>
      </p:sp>
      <p:sp>
        <p:nvSpPr>
          <p:cNvPr id="6" name="AutoShape 6"/>
          <p:cNvSpPr/>
          <p:nvPr/>
        </p:nvSpPr>
        <p:spPr>
          <a:xfrm>
            <a:off x="5390006" y="6036595"/>
            <a:ext cx="538496" cy="49691"/>
          </a:xfrm>
          <a:prstGeom prst="line">
            <a:avLst/>
          </a:prstGeom>
          <a:ln w="38100" cap="flat">
            <a:solidFill>
              <a:srgbClr val="FA3A2F"/>
            </a:solidFill>
            <a:prstDash val="solid"/>
            <a:headEnd type="none" w="sm" len="sm"/>
            <a:tailEnd type="none" w="sm" len="sm"/>
          </a:ln>
        </p:spPr>
      </p:sp>
      <p:sp>
        <p:nvSpPr>
          <p:cNvPr id="7" name="AutoShape 7"/>
          <p:cNvSpPr/>
          <p:nvPr/>
        </p:nvSpPr>
        <p:spPr>
          <a:xfrm flipH="1" flipV="1">
            <a:off x="5785714" y="5572457"/>
            <a:ext cx="124282" cy="509313"/>
          </a:xfrm>
          <a:prstGeom prst="line">
            <a:avLst/>
          </a:prstGeom>
          <a:ln w="38100" cap="flat">
            <a:solidFill>
              <a:srgbClr val="FA3A2F"/>
            </a:solidFill>
            <a:prstDash val="solid"/>
            <a:headEnd type="none" w="sm" len="sm"/>
            <a:tailEnd type="none" w="sm" len="sm"/>
          </a:ln>
        </p:spPr>
      </p:sp>
      <p:sp>
        <p:nvSpPr>
          <p:cNvPr id="8" name="AutoShape 8"/>
          <p:cNvSpPr/>
          <p:nvPr/>
        </p:nvSpPr>
        <p:spPr>
          <a:xfrm>
            <a:off x="7192348" y="6463601"/>
            <a:ext cx="512812" cy="171672"/>
          </a:xfrm>
          <a:prstGeom prst="line">
            <a:avLst/>
          </a:prstGeom>
          <a:ln w="38100" cap="flat">
            <a:solidFill>
              <a:srgbClr val="FA3A2F"/>
            </a:solidFill>
            <a:prstDash val="solid"/>
            <a:headEnd type="none" w="sm" len="sm"/>
            <a:tailEnd type="none" w="sm" len="sm"/>
          </a:ln>
        </p:spPr>
      </p:sp>
      <p:sp>
        <p:nvSpPr>
          <p:cNvPr id="9" name="AutoShape 9"/>
          <p:cNvSpPr/>
          <p:nvPr/>
        </p:nvSpPr>
        <p:spPr>
          <a:xfrm flipH="1" flipV="1">
            <a:off x="7706847" y="6081928"/>
            <a:ext cx="4361" cy="524239"/>
          </a:xfrm>
          <a:prstGeom prst="line">
            <a:avLst/>
          </a:prstGeom>
          <a:ln w="38100" cap="flat">
            <a:solidFill>
              <a:srgbClr val="FA3A2F"/>
            </a:solidFill>
            <a:prstDash val="solid"/>
            <a:headEnd type="none" w="sm" len="sm"/>
            <a:tailEnd type="none" w="sm" len="sm"/>
          </a:ln>
        </p:spPr>
      </p:sp>
      <p:sp>
        <p:nvSpPr>
          <p:cNvPr id="10" name="AutoShape 10"/>
          <p:cNvSpPr/>
          <p:nvPr/>
        </p:nvSpPr>
        <p:spPr>
          <a:xfrm>
            <a:off x="8874752" y="6482571"/>
            <a:ext cx="538496" cy="49691"/>
          </a:xfrm>
          <a:prstGeom prst="line">
            <a:avLst/>
          </a:prstGeom>
          <a:ln w="38100" cap="flat">
            <a:solidFill>
              <a:srgbClr val="FA3A2F"/>
            </a:solidFill>
            <a:prstDash val="solid"/>
            <a:headEnd type="none" w="sm" len="sm"/>
            <a:tailEnd type="none" w="sm" len="sm"/>
          </a:ln>
        </p:spPr>
      </p:sp>
      <p:sp>
        <p:nvSpPr>
          <p:cNvPr id="11" name="AutoShape 11"/>
          <p:cNvSpPr/>
          <p:nvPr/>
        </p:nvSpPr>
        <p:spPr>
          <a:xfrm flipH="1" flipV="1">
            <a:off x="9270460" y="6018433"/>
            <a:ext cx="124282" cy="509313"/>
          </a:xfrm>
          <a:prstGeom prst="line">
            <a:avLst/>
          </a:prstGeom>
          <a:ln w="38100" cap="flat">
            <a:solidFill>
              <a:srgbClr val="FA3A2F"/>
            </a:solidFill>
            <a:prstDash val="solid"/>
            <a:headEnd type="none" w="sm" len="sm"/>
            <a:tailEnd type="none" w="sm" len="sm"/>
          </a:ln>
        </p:spPr>
      </p:sp>
      <p:sp>
        <p:nvSpPr>
          <p:cNvPr id="12" name="AutoShape 12"/>
          <p:cNvSpPr/>
          <p:nvPr/>
        </p:nvSpPr>
        <p:spPr>
          <a:xfrm>
            <a:off x="1962069" y="5434366"/>
            <a:ext cx="538496" cy="49691"/>
          </a:xfrm>
          <a:prstGeom prst="line">
            <a:avLst/>
          </a:prstGeom>
          <a:ln w="38100" cap="flat">
            <a:solidFill>
              <a:srgbClr val="FA3A2F"/>
            </a:solidFill>
            <a:prstDash val="solid"/>
            <a:headEnd type="none" w="sm" len="sm"/>
            <a:tailEnd type="none" w="sm" len="sm"/>
          </a:ln>
        </p:spPr>
      </p:sp>
      <p:sp>
        <p:nvSpPr>
          <p:cNvPr id="13" name="AutoShape 13"/>
          <p:cNvSpPr/>
          <p:nvPr/>
        </p:nvSpPr>
        <p:spPr>
          <a:xfrm flipH="1" flipV="1">
            <a:off x="2351041" y="4994007"/>
            <a:ext cx="124282" cy="509313"/>
          </a:xfrm>
          <a:prstGeom prst="line">
            <a:avLst/>
          </a:prstGeom>
          <a:ln w="38100" cap="flat">
            <a:solidFill>
              <a:srgbClr val="FA3A2F"/>
            </a:solidFill>
            <a:prstDash val="solid"/>
            <a:headEnd type="none" w="sm" len="sm"/>
            <a:tailEnd type="none" w="sm" len="sm"/>
          </a:ln>
        </p:spPr>
      </p:sp>
      <p:sp>
        <p:nvSpPr>
          <p:cNvPr id="14" name="TextBox 14"/>
          <p:cNvSpPr txBox="1"/>
          <p:nvPr/>
        </p:nvSpPr>
        <p:spPr>
          <a:xfrm>
            <a:off x="447322" y="395407"/>
            <a:ext cx="18003789" cy="1739900"/>
          </a:xfrm>
          <a:prstGeom prst="rect">
            <a:avLst/>
          </a:prstGeom>
        </p:spPr>
        <p:txBody>
          <a:bodyPr lIns="0" tIns="0" rIns="0" bIns="0" rtlCol="0" anchor="t">
            <a:spAutoFit/>
          </a:bodyPr>
          <a:lstStyle/>
          <a:p>
            <a:pPr algn="l">
              <a:lnSpc>
                <a:spcPts val="7000"/>
              </a:lnSpc>
            </a:pPr>
            <a:r>
              <a:rPr lang="en-US" sz="5000" b="1">
                <a:solidFill>
                  <a:srgbClr val="2BB4D4"/>
                </a:solidFill>
                <a:latin typeface="Montserrat Bold"/>
                <a:ea typeface="Montserrat Bold"/>
                <a:cs typeface="Montserrat Bold"/>
                <a:sym typeface="Montserrat Bold"/>
              </a:rPr>
              <a:t>L2: Which product categories perform best and how do trends impact performance?</a:t>
            </a:r>
          </a:p>
        </p:txBody>
      </p:sp>
      <p:sp>
        <p:nvSpPr>
          <p:cNvPr id="15" name="TextBox 15"/>
          <p:cNvSpPr txBox="1"/>
          <p:nvPr/>
        </p:nvSpPr>
        <p:spPr>
          <a:xfrm>
            <a:off x="447322" y="2059107"/>
            <a:ext cx="18278210" cy="1225550"/>
          </a:xfrm>
          <a:prstGeom prst="rect">
            <a:avLst/>
          </a:prstGeom>
        </p:spPr>
        <p:txBody>
          <a:bodyPr lIns="0" tIns="0" rIns="0" bIns="0" rtlCol="0" anchor="t">
            <a:spAutoFit/>
          </a:bodyPr>
          <a:lstStyle/>
          <a:p>
            <a:pPr algn="l">
              <a:lnSpc>
                <a:spcPts val="4900"/>
              </a:lnSpc>
            </a:pPr>
            <a:r>
              <a:rPr lang="en-US" sz="3500" b="1">
                <a:solidFill>
                  <a:srgbClr val="2BB4D4"/>
                </a:solidFill>
                <a:latin typeface="Montserrat Bold"/>
                <a:ea typeface="Montserrat Bold"/>
                <a:cs typeface="Montserrat Bold"/>
                <a:sym typeface="Montserrat Bold"/>
              </a:rPr>
              <a:t>L3: What seasonal trends of sales volume do different product categories exhibit? </a:t>
            </a:r>
          </a:p>
        </p:txBody>
      </p:sp>
      <p:sp>
        <p:nvSpPr>
          <p:cNvPr id="16" name="TextBox 16"/>
          <p:cNvSpPr txBox="1"/>
          <p:nvPr/>
        </p:nvSpPr>
        <p:spPr>
          <a:xfrm>
            <a:off x="11543507" y="5675647"/>
            <a:ext cx="5715793" cy="2724983"/>
          </a:xfrm>
          <a:prstGeom prst="rect">
            <a:avLst/>
          </a:prstGeom>
        </p:spPr>
        <p:txBody>
          <a:bodyPr lIns="0" tIns="0" rIns="0" bIns="0" rtlCol="0" anchor="t">
            <a:spAutoFit/>
          </a:bodyPr>
          <a:lstStyle/>
          <a:p>
            <a:pPr algn="just">
              <a:lnSpc>
                <a:spcPts val="3640"/>
              </a:lnSpc>
            </a:pPr>
            <a:r>
              <a:rPr lang="en-US" sz="2600">
                <a:solidFill>
                  <a:srgbClr val="0024D4"/>
                </a:solidFill>
                <a:latin typeface="Montserrat"/>
                <a:ea typeface="Montserrat"/>
                <a:cs typeface="Montserrat"/>
                <a:sym typeface="Montserrat"/>
              </a:rPr>
              <a:t>The graph shows the quarterly trend of 5 most popular products. From the graph, we can observe:</a:t>
            </a:r>
          </a:p>
          <a:p>
            <a:pPr marL="561345" lvl="1" indent="-280673" algn="just">
              <a:lnSpc>
                <a:spcPts val="3640"/>
              </a:lnSpc>
              <a:spcBef>
                <a:spcPct val="0"/>
              </a:spcBef>
              <a:buFont typeface="Arial"/>
              <a:buChar char="•"/>
            </a:pPr>
            <a:r>
              <a:rPr lang="en-US" sz="2600" b="1">
                <a:solidFill>
                  <a:srgbClr val="FF0000"/>
                </a:solidFill>
                <a:latin typeface="Montserrat Bold"/>
                <a:ea typeface="Montserrat Bold"/>
                <a:cs typeface="Montserrat Bold"/>
                <a:sym typeface="Montserrat Bold"/>
              </a:rPr>
              <a:t>Overall Declining Trend</a:t>
            </a:r>
            <a:r>
              <a:rPr lang="en-US" sz="2600" b="1">
                <a:solidFill>
                  <a:srgbClr val="0024D4"/>
                </a:solidFill>
                <a:latin typeface="Montserrat Bold"/>
                <a:ea typeface="Montserrat Bold"/>
                <a:cs typeface="Montserrat Bold"/>
                <a:sym typeface="Montserrat Bold"/>
              </a:rPr>
              <a:t> </a:t>
            </a:r>
          </a:p>
          <a:p>
            <a:pPr marL="561345" lvl="1" indent="-280673" algn="just">
              <a:lnSpc>
                <a:spcPts val="3640"/>
              </a:lnSpc>
              <a:spcBef>
                <a:spcPct val="0"/>
              </a:spcBef>
              <a:buFont typeface="Arial"/>
              <a:buChar char="•"/>
            </a:pPr>
            <a:r>
              <a:rPr lang="en-US" sz="2600" b="1">
                <a:solidFill>
                  <a:srgbClr val="589B59"/>
                </a:solidFill>
                <a:latin typeface="Montserrat Bold"/>
                <a:ea typeface="Montserrat Bold"/>
                <a:cs typeface="Montserrat Bold"/>
                <a:sym typeface="Montserrat Bold"/>
              </a:rPr>
              <a:t>Seasonal Spike in Q2</a:t>
            </a:r>
          </a:p>
          <a:p>
            <a:pPr marL="561345" lvl="1" indent="-280673" algn="just">
              <a:lnSpc>
                <a:spcPts val="3640"/>
              </a:lnSpc>
              <a:spcBef>
                <a:spcPct val="0"/>
              </a:spcBef>
              <a:buFont typeface="Arial"/>
              <a:buChar char="•"/>
            </a:pPr>
            <a:r>
              <a:rPr lang="en-US" sz="2600" b="1">
                <a:solidFill>
                  <a:srgbClr val="FA3A2F"/>
                </a:solidFill>
                <a:latin typeface="Montserrat Bold"/>
                <a:ea typeface="Montserrat Bold"/>
                <a:cs typeface="Montserrat Bold"/>
                <a:sym typeface="Montserrat Bold"/>
              </a:rPr>
              <a:t>Q4 Performance Drop</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84279" flipH="1">
            <a:off x="-3097688" y="-7255452"/>
            <a:ext cx="23452785" cy="23452785"/>
          </a:xfrm>
          <a:custGeom>
            <a:avLst/>
            <a:gdLst/>
            <a:ahLst/>
            <a:cxnLst/>
            <a:rect l="l" t="t" r="r" b="b"/>
            <a:pathLst>
              <a:path w="23452785" h="23452785">
                <a:moveTo>
                  <a:pt x="23452785" y="0"/>
                </a:moveTo>
                <a:lnTo>
                  <a:pt x="0" y="0"/>
                </a:lnTo>
                <a:lnTo>
                  <a:pt x="0" y="23452785"/>
                </a:lnTo>
                <a:lnTo>
                  <a:pt x="23452785" y="23452785"/>
                </a:lnTo>
                <a:lnTo>
                  <a:pt x="23452785"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9679" y="914400"/>
            <a:ext cx="18317679" cy="1035686"/>
          </a:xfrm>
          <a:prstGeom prst="rect">
            <a:avLst/>
          </a:prstGeom>
        </p:spPr>
        <p:txBody>
          <a:bodyPr lIns="0" tIns="0" rIns="0" bIns="0" rtlCol="0" anchor="t">
            <a:spAutoFit/>
          </a:bodyPr>
          <a:lstStyle/>
          <a:p>
            <a:pPr algn="ctr">
              <a:lnSpc>
                <a:spcPts val="8539"/>
              </a:lnSpc>
            </a:pPr>
            <a:r>
              <a:rPr lang="en-US" sz="6099" b="1" dirty="0">
                <a:solidFill>
                  <a:srgbClr val="2BB4D4"/>
                </a:solidFill>
                <a:latin typeface="Montserrat Bold"/>
                <a:ea typeface="Montserrat Bold"/>
                <a:cs typeface="Montserrat Bold"/>
                <a:sym typeface="Montserrat Bold"/>
              </a:rPr>
              <a:t>Sub-Strategy 2b: Dynamic Pricing Strategies</a:t>
            </a:r>
          </a:p>
        </p:txBody>
      </p:sp>
      <p:sp>
        <p:nvSpPr>
          <p:cNvPr id="4" name="TextBox 4"/>
          <p:cNvSpPr txBox="1"/>
          <p:nvPr/>
        </p:nvSpPr>
        <p:spPr>
          <a:xfrm>
            <a:off x="1028700" y="3269237"/>
            <a:ext cx="16766454" cy="4248459"/>
          </a:xfrm>
          <a:prstGeom prst="rect">
            <a:avLst/>
          </a:prstGeom>
        </p:spPr>
        <p:txBody>
          <a:bodyPr lIns="0" tIns="0" rIns="0" bIns="0" rtlCol="0" anchor="t">
            <a:spAutoFit/>
          </a:bodyPr>
          <a:lstStyle/>
          <a:p>
            <a:pPr algn="l">
              <a:lnSpc>
                <a:spcPts val="4200"/>
              </a:lnSpc>
              <a:spcBef>
                <a:spcPct val="0"/>
              </a:spcBef>
            </a:pPr>
            <a:r>
              <a:rPr lang="en-US" sz="3000" b="1">
                <a:solidFill>
                  <a:srgbClr val="0024D4"/>
                </a:solidFill>
                <a:latin typeface="Montserrat Bold"/>
                <a:ea typeface="Montserrat Bold"/>
                <a:cs typeface="Montserrat Bold"/>
                <a:sym typeface="Montserrat Bold"/>
              </a:rPr>
              <a:t>Peak Demand (Q2 - Seasonal Spike):</a:t>
            </a:r>
          </a:p>
          <a:p>
            <a:pPr algn="l">
              <a:lnSpc>
                <a:spcPts val="4200"/>
              </a:lnSpc>
              <a:spcBef>
                <a:spcPct val="0"/>
              </a:spcBef>
            </a:pPr>
            <a:r>
              <a:rPr lang="en-US" sz="3000">
                <a:solidFill>
                  <a:srgbClr val="0024D4"/>
                </a:solidFill>
                <a:latin typeface="Montserrat"/>
                <a:ea typeface="Montserrat"/>
                <a:cs typeface="Montserrat"/>
                <a:sym typeface="Montserrat"/>
              </a:rPr>
              <a:t> Increase prices during the seasonal spike in Q2 to </a:t>
            </a:r>
            <a:r>
              <a:rPr lang="en-US" sz="3000" b="1">
                <a:solidFill>
                  <a:srgbClr val="0024D4"/>
                </a:solidFill>
                <a:latin typeface="Montserrat Bold"/>
                <a:ea typeface="Montserrat Bold"/>
                <a:cs typeface="Montserrat Bold"/>
                <a:sym typeface="Montserrat Bold"/>
              </a:rPr>
              <a:t>maximize margins</a:t>
            </a:r>
            <a:r>
              <a:rPr lang="en-US" sz="3000">
                <a:solidFill>
                  <a:srgbClr val="0024D4"/>
                </a:solidFill>
                <a:latin typeface="Montserrat"/>
                <a:ea typeface="Montserrat"/>
                <a:cs typeface="Montserrat"/>
                <a:sym typeface="Montserrat"/>
              </a:rPr>
              <a:t> while maintaining demand.</a:t>
            </a:r>
          </a:p>
          <a:p>
            <a:pPr algn="l">
              <a:lnSpc>
                <a:spcPts val="4200"/>
              </a:lnSpc>
              <a:spcBef>
                <a:spcPct val="0"/>
              </a:spcBef>
            </a:pPr>
            <a:r>
              <a:rPr lang="en-US" sz="3000" b="1">
                <a:solidFill>
                  <a:srgbClr val="0024D4"/>
                </a:solidFill>
                <a:latin typeface="Montserrat Bold"/>
                <a:ea typeface="Montserrat Bold"/>
                <a:cs typeface="Montserrat Bold"/>
                <a:sym typeface="Montserrat Bold"/>
              </a:rPr>
              <a:t>Off-Peak (Q4 - Performance Drop):</a:t>
            </a:r>
          </a:p>
          <a:p>
            <a:pPr algn="l">
              <a:lnSpc>
                <a:spcPts val="4200"/>
              </a:lnSpc>
              <a:spcBef>
                <a:spcPct val="0"/>
              </a:spcBef>
            </a:pPr>
            <a:r>
              <a:rPr lang="en-US" sz="3000">
                <a:solidFill>
                  <a:srgbClr val="0024D4"/>
                </a:solidFill>
                <a:latin typeface="Montserrat"/>
                <a:ea typeface="Montserrat"/>
                <a:cs typeface="Montserrat"/>
                <a:sym typeface="Montserrat"/>
              </a:rPr>
              <a:t> Offer </a:t>
            </a:r>
            <a:r>
              <a:rPr lang="en-US" sz="3000" b="1">
                <a:solidFill>
                  <a:srgbClr val="0024D4"/>
                </a:solidFill>
                <a:latin typeface="Montserrat Bold"/>
                <a:ea typeface="Montserrat Bold"/>
                <a:cs typeface="Montserrat Bold"/>
                <a:sym typeface="Montserrat Bold"/>
              </a:rPr>
              <a:t>strategic discounts in Q4</a:t>
            </a:r>
            <a:r>
              <a:rPr lang="en-US" sz="3000">
                <a:solidFill>
                  <a:srgbClr val="0024D4"/>
                </a:solidFill>
                <a:latin typeface="Montserrat"/>
                <a:ea typeface="Montserrat"/>
                <a:cs typeface="Montserrat"/>
                <a:sym typeface="Montserrat"/>
              </a:rPr>
              <a:t> to maintain sales, using tiered or bundled promotions to boost volume and retain customers.</a:t>
            </a:r>
          </a:p>
          <a:p>
            <a:pPr algn="l">
              <a:lnSpc>
                <a:spcPts val="4200"/>
              </a:lnSpc>
              <a:spcBef>
                <a:spcPct val="0"/>
              </a:spcBef>
            </a:pPr>
            <a:r>
              <a:rPr lang="en-US" sz="3000" b="1">
                <a:solidFill>
                  <a:srgbClr val="0024D4"/>
                </a:solidFill>
                <a:latin typeface="Montserrat Bold"/>
                <a:ea typeface="Montserrat Bold"/>
                <a:cs typeface="Montserrat Bold"/>
                <a:sym typeface="Montserrat Bold"/>
              </a:rPr>
              <a:t>Overall Decline:</a:t>
            </a:r>
          </a:p>
          <a:p>
            <a:pPr algn="l">
              <a:lnSpc>
                <a:spcPts val="4200"/>
              </a:lnSpc>
              <a:spcBef>
                <a:spcPct val="0"/>
              </a:spcBef>
            </a:pPr>
            <a:r>
              <a:rPr lang="en-US" sz="3000" b="1">
                <a:solidFill>
                  <a:srgbClr val="0024D4"/>
                </a:solidFill>
                <a:latin typeface="Montserrat Bold"/>
                <a:ea typeface="Montserrat Bold"/>
                <a:cs typeface="Montserrat Bold"/>
                <a:sym typeface="Montserrat Bold"/>
              </a:rPr>
              <a:t> </a:t>
            </a:r>
            <a:r>
              <a:rPr lang="en-US" sz="3000">
                <a:solidFill>
                  <a:srgbClr val="0024D4"/>
                </a:solidFill>
                <a:latin typeface="Montserrat"/>
                <a:ea typeface="Montserrat"/>
                <a:cs typeface="Montserrat"/>
                <a:sym typeface="Montserrat"/>
              </a:rPr>
              <a:t>Gradually </a:t>
            </a:r>
            <a:r>
              <a:rPr lang="en-US" sz="3000" b="1">
                <a:solidFill>
                  <a:srgbClr val="0024D4"/>
                </a:solidFill>
                <a:latin typeface="Montserrat Bold"/>
                <a:ea typeface="Montserrat Bold"/>
                <a:cs typeface="Montserrat Bold"/>
                <a:sym typeface="Montserrat Bold"/>
              </a:rPr>
              <a:t>lower prices over time</a:t>
            </a:r>
            <a:r>
              <a:rPr lang="en-US" sz="3000">
                <a:solidFill>
                  <a:srgbClr val="0024D4"/>
                </a:solidFill>
                <a:latin typeface="Montserrat"/>
                <a:ea typeface="Montserrat"/>
                <a:cs typeface="Montserrat"/>
                <a:sym typeface="Montserrat"/>
              </a:rPr>
              <a:t> to stay competitive and manage declining demand.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073461">
            <a:off x="-9281995" y="-5154521"/>
            <a:ext cx="17617704" cy="17617704"/>
          </a:xfrm>
          <a:custGeom>
            <a:avLst/>
            <a:gdLst/>
            <a:ahLst/>
            <a:cxnLst/>
            <a:rect l="l" t="t" r="r" b="b"/>
            <a:pathLst>
              <a:path w="17617704" h="17617704">
                <a:moveTo>
                  <a:pt x="0" y="0"/>
                </a:moveTo>
                <a:lnTo>
                  <a:pt x="17617703" y="0"/>
                </a:lnTo>
                <a:lnTo>
                  <a:pt x="17617703" y="17617703"/>
                </a:lnTo>
                <a:lnTo>
                  <a:pt x="0" y="17617703"/>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p:nvPr/>
        </p:nvSpPr>
        <p:spPr>
          <a:xfrm>
            <a:off x="9357096" y="3944173"/>
            <a:ext cx="8930904" cy="6235087"/>
          </a:xfrm>
          <a:custGeom>
            <a:avLst/>
            <a:gdLst/>
            <a:ahLst/>
            <a:cxnLst/>
            <a:rect l="l" t="t" r="r" b="b"/>
            <a:pathLst>
              <a:path w="8930904" h="6235087">
                <a:moveTo>
                  <a:pt x="0" y="0"/>
                </a:moveTo>
                <a:lnTo>
                  <a:pt x="8930904" y="0"/>
                </a:lnTo>
                <a:lnTo>
                  <a:pt x="8930904" y="6235087"/>
                </a:lnTo>
                <a:lnTo>
                  <a:pt x="0" y="6235087"/>
                </a:lnTo>
                <a:lnTo>
                  <a:pt x="0" y="0"/>
                </a:lnTo>
                <a:close/>
              </a:path>
            </a:pathLst>
          </a:custGeom>
          <a:blipFill>
            <a:blip r:embed="rId5"/>
            <a:stretch>
              <a:fillRect l="-30356" t="-19791" r="-18009" b="-11483"/>
            </a:stretch>
          </a:blipFill>
        </p:spPr>
      </p:sp>
      <p:grpSp>
        <p:nvGrpSpPr>
          <p:cNvPr id="4" name="Group 4"/>
          <p:cNvGrpSpPr/>
          <p:nvPr/>
        </p:nvGrpSpPr>
        <p:grpSpPr>
          <a:xfrm>
            <a:off x="447322" y="4457228"/>
            <a:ext cx="8771913" cy="4629150"/>
            <a:chOff x="0" y="0"/>
            <a:chExt cx="2310298" cy="1219200"/>
          </a:xfrm>
        </p:grpSpPr>
        <p:sp>
          <p:nvSpPr>
            <p:cNvPr id="5" name="Freeform 5"/>
            <p:cNvSpPr/>
            <p:nvPr/>
          </p:nvSpPr>
          <p:spPr>
            <a:xfrm>
              <a:off x="0" y="0"/>
              <a:ext cx="2310298" cy="1219200"/>
            </a:xfrm>
            <a:custGeom>
              <a:avLst/>
              <a:gdLst/>
              <a:ahLst/>
              <a:cxnLst/>
              <a:rect l="l" t="t" r="r" b="b"/>
              <a:pathLst>
                <a:path w="2310298" h="1219200">
                  <a:moveTo>
                    <a:pt x="0" y="0"/>
                  </a:moveTo>
                  <a:lnTo>
                    <a:pt x="2310298" y="0"/>
                  </a:lnTo>
                  <a:lnTo>
                    <a:pt x="2310298" y="1219200"/>
                  </a:lnTo>
                  <a:lnTo>
                    <a:pt x="0" y="1219200"/>
                  </a:lnTo>
                  <a:close/>
                </a:path>
              </a:pathLst>
            </a:custGeom>
            <a:solidFill>
              <a:srgbClr val="FFFFFF"/>
            </a:solidFill>
            <a:ln w="38100" cap="sq">
              <a:solidFill>
                <a:srgbClr val="004AAD"/>
              </a:solidFill>
              <a:prstDash val="lgDash"/>
              <a:miter/>
            </a:ln>
          </p:spPr>
        </p:sp>
        <p:sp>
          <p:nvSpPr>
            <p:cNvPr id="6" name="TextBox 6"/>
            <p:cNvSpPr txBox="1"/>
            <p:nvPr/>
          </p:nvSpPr>
          <p:spPr>
            <a:xfrm>
              <a:off x="0" y="-38100"/>
              <a:ext cx="2310298" cy="1257300"/>
            </a:xfrm>
            <a:prstGeom prst="rect">
              <a:avLst/>
            </a:prstGeom>
          </p:spPr>
          <p:txBody>
            <a:bodyPr lIns="50800" tIns="50800" rIns="50800" bIns="50800" rtlCol="0" anchor="ctr"/>
            <a:lstStyle/>
            <a:p>
              <a:pPr algn="ctr">
                <a:lnSpc>
                  <a:spcPts val="3359"/>
                </a:lnSpc>
              </a:pPr>
              <a:endParaRPr/>
            </a:p>
          </p:txBody>
        </p:sp>
      </p:grpSp>
      <p:graphicFrame>
        <p:nvGraphicFramePr>
          <p:cNvPr id="7" name="Table 7"/>
          <p:cNvGraphicFramePr>
            <a:graphicFrameLocks noGrp="1"/>
          </p:cNvGraphicFramePr>
          <p:nvPr/>
        </p:nvGraphicFramePr>
        <p:xfrm>
          <a:off x="523522" y="4457228"/>
          <a:ext cx="8386291" cy="4666361"/>
        </p:xfrm>
        <a:graphic>
          <a:graphicData uri="http://schemas.openxmlformats.org/drawingml/2006/table">
            <a:tbl>
              <a:tblPr/>
              <a:tblGrid>
                <a:gridCol w="8386291">
                  <a:extLst>
                    <a:ext uri="{9D8B030D-6E8A-4147-A177-3AD203B41FA5}">
                      <a16:colId xmlns:a16="http://schemas.microsoft.com/office/drawing/2014/main" val="20000"/>
                    </a:ext>
                  </a:extLst>
                </a:gridCol>
              </a:tblGrid>
              <a:tr h="4629150">
                <a:tc>
                  <a:txBody>
                    <a:bodyPr/>
                    <a:lstStyle/>
                    <a:p>
                      <a:pPr algn="just">
                        <a:lnSpc>
                          <a:spcPts val="3359"/>
                        </a:lnSpc>
                        <a:defRPr/>
                      </a:pPr>
                      <a:r>
                        <a:rPr lang="en-US" sz="2400">
                          <a:solidFill>
                            <a:srgbClr val="000000"/>
                          </a:solidFill>
                          <a:latin typeface="Montserrat"/>
                          <a:ea typeface="Montserrat"/>
                          <a:cs typeface="Montserrat"/>
                          <a:sym typeface="Montserrat"/>
                        </a:rPr>
                        <a:t>Large majority (73.9%) of customers pay by </a:t>
                      </a:r>
                      <a:r>
                        <a:rPr lang="en-US" sz="2400" b="1">
                          <a:solidFill>
                            <a:srgbClr val="0024D4"/>
                          </a:solidFill>
                          <a:latin typeface="Montserrat Bold"/>
                          <a:ea typeface="Montserrat Bold"/>
                          <a:cs typeface="Montserrat Bold"/>
                          <a:sym typeface="Montserrat Bold"/>
                        </a:rPr>
                        <a:t>credit card</a:t>
                      </a:r>
                      <a:r>
                        <a:rPr lang="en-US" sz="2400">
                          <a:solidFill>
                            <a:srgbClr val="000000"/>
                          </a:solidFill>
                          <a:latin typeface="Montserrat"/>
                          <a:ea typeface="Montserrat"/>
                          <a:cs typeface="Montserrat"/>
                          <a:sym typeface="Montserrat"/>
                        </a:rPr>
                        <a:t>, with </a:t>
                      </a:r>
                      <a:r>
                        <a:rPr lang="en-US" sz="2400" b="1">
                          <a:solidFill>
                            <a:srgbClr val="0024D4"/>
                          </a:solidFill>
                          <a:latin typeface="Montserrat Bold"/>
                          <a:ea typeface="Montserrat Bold"/>
                          <a:cs typeface="Montserrat Bold"/>
                          <a:sym typeface="Montserrat Bold"/>
                        </a:rPr>
                        <a:t>Boleto</a:t>
                      </a:r>
                      <a:r>
                        <a:rPr lang="en-US" sz="2400">
                          <a:solidFill>
                            <a:srgbClr val="000000"/>
                          </a:solidFill>
                          <a:latin typeface="Montserrat"/>
                          <a:ea typeface="Montserrat"/>
                          <a:cs typeface="Montserrat"/>
                          <a:sym typeface="Montserrat"/>
                        </a:rPr>
                        <a:t> being the runner-up at just 19%.</a:t>
                      </a:r>
                      <a:endParaRPr lang="en-US" sz="1100"/>
                    </a:p>
                    <a:p>
                      <a:pPr algn="just">
                        <a:lnSpc>
                          <a:spcPts val="3359"/>
                        </a:lnSpc>
                      </a:pPr>
                      <a:endParaRPr lang="en-US" sz="1100"/>
                    </a:p>
                    <a:p>
                      <a:pPr algn="just">
                        <a:lnSpc>
                          <a:spcPts val="3359"/>
                        </a:lnSpc>
                      </a:pPr>
                      <a:r>
                        <a:rPr lang="en-US" sz="2400" b="1">
                          <a:solidFill>
                            <a:srgbClr val="0024D4"/>
                          </a:solidFill>
                          <a:latin typeface="Montserrat Bold"/>
                          <a:ea typeface="Montserrat Bold"/>
                          <a:cs typeface="Montserrat Bold"/>
                          <a:sym typeface="Montserrat Bold"/>
                        </a:rPr>
                        <a:t>Capitalize on the psychology of credit card swiping via partnerships</a:t>
                      </a:r>
                      <a:r>
                        <a:rPr lang="en-US" sz="2400">
                          <a:solidFill>
                            <a:srgbClr val="000000"/>
                          </a:solidFill>
                          <a:latin typeface="Montserrat"/>
                          <a:ea typeface="Montserrat"/>
                          <a:cs typeface="Montserrat"/>
                          <a:sym typeface="Montserrat"/>
                        </a:rPr>
                        <a:t> and provide </a:t>
                      </a:r>
                      <a:r>
                        <a:rPr lang="en-US" sz="2400" b="1">
                          <a:solidFill>
                            <a:srgbClr val="0024D4"/>
                          </a:solidFill>
                          <a:latin typeface="Montserrat Bold"/>
                          <a:ea typeface="Montserrat Bold"/>
                          <a:cs typeface="Montserrat Bold"/>
                          <a:sym typeface="Montserrat Bold"/>
                        </a:rPr>
                        <a:t>longer deadline for Boleto payments</a:t>
                      </a:r>
                      <a:r>
                        <a:rPr lang="en-US" sz="2400">
                          <a:solidFill>
                            <a:srgbClr val="000000"/>
                          </a:solidFill>
                          <a:latin typeface="Montserrat"/>
                          <a:ea typeface="Montserrat"/>
                          <a:cs typeface="Montserrat"/>
                          <a:sym typeface="Montserrat"/>
                        </a:rPr>
                        <a:t> to increase sales.</a:t>
                      </a:r>
                    </a:p>
                    <a:p>
                      <a:pPr algn="just">
                        <a:lnSpc>
                          <a:spcPts val="3359"/>
                        </a:lnSpc>
                      </a:pPr>
                      <a:endParaRPr lang="en-US" sz="2400">
                        <a:solidFill>
                          <a:srgbClr val="000000"/>
                        </a:solidFill>
                        <a:latin typeface="Montserrat"/>
                        <a:ea typeface="Montserrat"/>
                        <a:cs typeface="Montserrat"/>
                        <a:sym typeface="Montserrat"/>
                      </a:endParaRPr>
                    </a:p>
                    <a:p>
                      <a:pPr algn="just">
                        <a:lnSpc>
                          <a:spcPts val="3359"/>
                        </a:lnSpc>
                      </a:pPr>
                      <a:r>
                        <a:rPr lang="en-US" sz="2400">
                          <a:solidFill>
                            <a:srgbClr val="000000"/>
                          </a:solidFill>
                          <a:latin typeface="Montserrat"/>
                          <a:ea typeface="Montserrat"/>
                          <a:cs typeface="Montserrat"/>
                          <a:sym typeface="Montserrat"/>
                        </a:rPr>
                        <a:t>Ensure current payment interface and infrastructure includes </a:t>
                      </a:r>
                      <a:r>
                        <a:rPr lang="en-US" sz="2400" b="1">
                          <a:solidFill>
                            <a:srgbClr val="0024D4"/>
                          </a:solidFill>
                          <a:latin typeface="Montserrat Bold"/>
                          <a:ea typeface="Montserrat Bold"/>
                          <a:cs typeface="Montserrat Bold"/>
                          <a:sym typeface="Montserrat Bold"/>
                        </a:rPr>
                        <a:t>new in-trend payment types like Pix</a:t>
                      </a:r>
                      <a:r>
                        <a:rPr lang="en-US" sz="2400">
                          <a:solidFill>
                            <a:srgbClr val="000000"/>
                          </a:solidFill>
                          <a:latin typeface="Montserrat"/>
                          <a:ea typeface="Montserrat"/>
                          <a:cs typeface="Montserrat"/>
                          <a:sym typeface="Montserrat"/>
                        </a:rPr>
                        <a:t>. (</a:t>
                      </a:r>
                      <a:r>
                        <a:rPr lang="en-US" sz="2400" i="1">
                          <a:solidFill>
                            <a:srgbClr val="000000"/>
                          </a:solidFill>
                          <a:latin typeface="Montserrat Italics"/>
                          <a:ea typeface="Montserrat Italics"/>
                          <a:cs typeface="Montserrat Italics"/>
                          <a:sym typeface="Montserrat Italics"/>
                        </a:rPr>
                        <a:t>proactive</a:t>
                      </a:r>
                      <a:r>
                        <a:rPr lang="en-US" sz="2400">
                          <a:solidFill>
                            <a:srgbClr val="000000"/>
                          </a:solidFill>
                          <a:latin typeface="Montserrat"/>
                          <a:ea typeface="Montserrat"/>
                          <a:cs typeface="Montserrat"/>
                          <a:sym typeface="Montserrat"/>
                        </a:rPr>
                        <a:t> approach)</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8" name="Group 8"/>
          <p:cNvGrpSpPr/>
          <p:nvPr/>
        </p:nvGrpSpPr>
        <p:grpSpPr>
          <a:xfrm>
            <a:off x="9977528" y="333563"/>
            <a:ext cx="5920551" cy="3086100"/>
            <a:chOff x="0" y="0"/>
            <a:chExt cx="1559322" cy="812800"/>
          </a:xfrm>
        </p:grpSpPr>
        <p:sp>
          <p:nvSpPr>
            <p:cNvPr id="9" name="Freeform 9"/>
            <p:cNvSpPr/>
            <p:nvPr/>
          </p:nvSpPr>
          <p:spPr>
            <a:xfrm>
              <a:off x="0" y="0"/>
              <a:ext cx="1559322" cy="812800"/>
            </a:xfrm>
            <a:custGeom>
              <a:avLst/>
              <a:gdLst/>
              <a:ahLst/>
              <a:cxnLst/>
              <a:rect l="l" t="t" r="r" b="b"/>
              <a:pathLst>
                <a:path w="1559322" h="812800">
                  <a:moveTo>
                    <a:pt x="0" y="0"/>
                  </a:moveTo>
                  <a:lnTo>
                    <a:pt x="1559322" y="0"/>
                  </a:lnTo>
                  <a:lnTo>
                    <a:pt x="1559322" y="812800"/>
                  </a:lnTo>
                  <a:lnTo>
                    <a:pt x="0" y="812800"/>
                  </a:lnTo>
                  <a:close/>
                </a:path>
              </a:pathLst>
            </a:custGeom>
            <a:solidFill>
              <a:srgbClr val="FFFFFF"/>
            </a:solidFill>
          </p:spPr>
        </p:sp>
        <p:sp>
          <p:nvSpPr>
            <p:cNvPr id="10" name="TextBox 10"/>
            <p:cNvSpPr txBox="1"/>
            <p:nvPr/>
          </p:nvSpPr>
          <p:spPr>
            <a:xfrm>
              <a:off x="0" y="-38100"/>
              <a:ext cx="1559322" cy="850900"/>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447322" y="395407"/>
            <a:ext cx="17840678" cy="1739900"/>
          </a:xfrm>
          <a:prstGeom prst="rect">
            <a:avLst/>
          </a:prstGeom>
        </p:spPr>
        <p:txBody>
          <a:bodyPr lIns="0" tIns="0" rIns="0" bIns="0" rtlCol="0" anchor="t">
            <a:spAutoFit/>
          </a:bodyPr>
          <a:lstStyle/>
          <a:p>
            <a:pPr algn="l">
              <a:lnSpc>
                <a:spcPts val="7000"/>
              </a:lnSpc>
            </a:pPr>
            <a:r>
              <a:rPr lang="en-US" sz="5000" b="1">
                <a:solidFill>
                  <a:srgbClr val="2BB4D4"/>
                </a:solidFill>
                <a:latin typeface="Montserrat Bold"/>
                <a:ea typeface="Montserrat Bold"/>
                <a:cs typeface="Montserrat Bold"/>
                <a:sym typeface="Montserrat Bold"/>
              </a:rPr>
              <a:t>L2: What is the proportion of payment types amongst the orders?</a:t>
            </a:r>
          </a:p>
        </p:txBody>
      </p:sp>
      <p:sp>
        <p:nvSpPr>
          <p:cNvPr id="12" name="TextBox 12"/>
          <p:cNvSpPr txBox="1"/>
          <p:nvPr/>
        </p:nvSpPr>
        <p:spPr>
          <a:xfrm>
            <a:off x="447322" y="2194113"/>
            <a:ext cx="17154786" cy="1225550"/>
          </a:xfrm>
          <a:prstGeom prst="rect">
            <a:avLst/>
          </a:prstGeom>
        </p:spPr>
        <p:txBody>
          <a:bodyPr lIns="0" tIns="0" rIns="0" bIns="0" rtlCol="0" anchor="t">
            <a:spAutoFit/>
          </a:bodyPr>
          <a:lstStyle/>
          <a:p>
            <a:pPr algn="l">
              <a:lnSpc>
                <a:spcPts val="4900"/>
              </a:lnSpc>
            </a:pPr>
            <a:r>
              <a:rPr lang="en-US" sz="3500" b="1">
                <a:solidFill>
                  <a:srgbClr val="2BB4D4"/>
                </a:solidFill>
                <a:latin typeface="Montserrat Bold"/>
                <a:ea typeface="Montserrat Bold"/>
                <a:cs typeface="Montserrat Bold"/>
                <a:sym typeface="Montserrat Bold"/>
              </a:rPr>
              <a:t>L3: What are the most used payment types and how can we capitalize on these types to drive customers to order more?</a:t>
            </a:r>
          </a:p>
        </p:txBody>
      </p:sp>
      <p:sp>
        <p:nvSpPr>
          <p:cNvPr id="13" name="TextBox 13"/>
          <p:cNvSpPr txBox="1"/>
          <p:nvPr/>
        </p:nvSpPr>
        <p:spPr>
          <a:xfrm>
            <a:off x="10712857" y="3549555"/>
            <a:ext cx="2816498" cy="495935"/>
          </a:xfrm>
          <a:prstGeom prst="rect">
            <a:avLst/>
          </a:prstGeom>
        </p:spPr>
        <p:txBody>
          <a:bodyPr lIns="0" tIns="0" rIns="0" bIns="0" rtlCol="0" anchor="t">
            <a:spAutoFit/>
          </a:bodyPr>
          <a:lstStyle/>
          <a:p>
            <a:pPr algn="ctr">
              <a:lnSpc>
                <a:spcPts val="3639"/>
              </a:lnSpc>
            </a:pPr>
            <a:r>
              <a:rPr lang="en-US" sz="2599" b="1">
                <a:solidFill>
                  <a:srgbClr val="0024D4"/>
                </a:solidFill>
                <a:latin typeface="Arial Bold"/>
                <a:ea typeface="Arial Bold"/>
                <a:cs typeface="Arial Bold"/>
                <a:sym typeface="Arial Bold"/>
              </a:rPr>
              <a:t>Payment Methods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749">
            <a:off x="-3906954" y="-7271014"/>
            <a:ext cx="23452785" cy="23452785"/>
          </a:xfrm>
          <a:custGeom>
            <a:avLst/>
            <a:gdLst/>
            <a:ahLst/>
            <a:cxnLst/>
            <a:rect l="l" t="t" r="r" b="b"/>
            <a:pathLst>
              <a:path w="23452785" h="23452785">
                <a:moveTo>
                  <a:pt x="0" y="0"/>
                </a:moveTo>
                <a:lnTo>
                  <a:pt x="23452785" y="0"/>
                </a:lnTo>
                <a:lnTo>
                  <a:pt x="23452785" y="23452784"/>
                </a:lnTo>
                <a:lnTo>
                  <a:pt x="0" y="23452784"/>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23342" y="295500"/>
            <a:ext cx="16520893" cy="995680"/>
          </a:xfrm>
          <a:prstGeom prst="rect">
            <a:avLst/>
          </a:prstGeom>
        </p:spPr>
        <p:txBody>
          <a:bodyPr lIns="0" tIns="0" rIns="0" bIns="0" rtlCol="0" anchor="t">
            <a:spAutoFit/>
          </a:bodyPr>
          <a:lstStyle/>
          <a:p>
            <a:pPr algn="ctr">
              <a:lnSpc>
                <a:spcPts val="8119"/>
              </a:lnSpc>
            </a:pPr>
            <a:r>
              <a:rPr lang="en-US" sz="5799" b="1">
                <a:solidFill>
                  <a:srgbClr val="2BB4D4"/>
                </a:solidFill>
                <a:latin typeface="Montserrat Bold"/>
                <a:ea typeface="Montserrat Bold"/>
                <a:cs typeface="Montserrat Bold"/>
                <a:sym typeface="Montserrat Bold"/>
              </a:rPr>
              <a:t>Strategy 2: Olist Platform Optimization</a:t>
            </a:r>
          </a:p>
        </p:txBody>
      </p:sp>
      <p:sp>
        <p:nvSpPr>
          <p:cNvPr id="4" name="TextBox 4"/>
          <p:cNvSpPr txBox="1"/>
          <p:nvPr/>
        </p:nvSpPr>
        <p:spPr>
          <a:xfrm>
            <a:off x="523342" y="1731999"/>
            <a:ext cx="17241316" cy="8396043"/>
          </a:xfrm>
          <a:prstGeom prst="rect">
            <a:avLst/>
          </a:prstGeom>
        </p:spPr>
        <p:txBody>
          <a:bodyPr lIns="0" tIns="0" rIns="0" bIns="0" rtlCol="0" anchor="t">
            <a:spAutoFit/>
          </a:bodyPr>
          <a:lstStyle/>
          <a:p>
            <a:pPr algn="just">
              <a:lnSpc>
                <a:spcPts val="3920"/>
              </a:lnSpc>
            </a:pPr>
            <a:r>
              <a:rPr lang="en-US" sz="2800">
                <a:solidFill>
                  <a:srgbClr val="0024D4"/>
                </a:solidFill>
                <a:latin typeface="Montserrat"/>
                <a:ea typeface="Montserrat"/>
                <a:cs typeface="Montserrat"/>
                <a:sym typeface="Montserrat"/>
              </a:rPr>
              <a:t>Rationale: The </a:t>
            </a:r>
            <a:r>
              <a:rPr lang="en-US" sz="2800" b="1">
                <a:solidFill>
                  <a:srgbClr val="0024D4"/>
                </a:solidFill>
                <a:latin typeface="Montserrat Bold"/>
                <a:ea typeface="Montserrat Bold"/>
                <a:cs typeface="Montserrat Bold"/>
                <a:sym typeface="Montserrat Bold"/>
              </a:rPr>
              <a:t>platform itself can influence customer purchase behaviour</a:t>
            </a:r>
            <a:r>
              <a:rPr lang="en-US" sz="2800">
                <a:solidFill>
                  <a:srgbClr val="0024D4"/>
                </a:solidFill>
                <a:latin typeface="Montserrat"/>
                <a:ea typeface="Montserrat"/>
                <a:cs typeface="Montserrat"/>
                <a:sym typeface="Montserrat"/>
              </a:rPr>
              <a:t>.</a:t>
            </a:r>
          </a:p>
          <a:p>
            <a:pPr marL="604523" lvl="1" indent="-302261" algn="just">
              <a:lnSpc>
                <a:spcPts val="3920"/>
              </a:lnSpc>
              <a:buFont typeface="Arial"/>
              <a:buChar char="•"/>
            </a:pPr>
            <a:r>
              <a:rPr lang="en-US" sz="2800">
                <a:solidFill>
                  <a:srgbClr val="0024D4"/>
                </a:solidFill>
                <a:latin typeface="Montserrat"/>
                <a:ea typeface="Montserrat"/>
                <a:cs typeface="Montserrat"/>
                <a:sym typeface="Montserrat"/>
              </a:rPr>
              <a:t>Strategic fine-tuning of platform features can </a:t>
            </a:r>
            <a:r>
              <a:rPr lang="en-US" sz="2800" b="1">
                <a:solidFill>
                  <a:srgbClr val="0024D4"/>
                </a:solidFill>
                <a:latin typeface="Montserrat Bold"/>
                <a:ea typeface="Montserrat Bold"/>
                <a:cs typeface="Montserrat Bold"/>
                <a:sym typeface="Montserrat Bold"/>
              </a:rPr>
              <a:t>increase or create customer wants via boosted attractiveness and relevance of products (e.g. exploit network effect)</a:t>
            </a:r>
          </a:p>
          <a:p>
            <a:pPr marL="604523" lvl="1" indent="-302261" algn="just">
              <a:lnSpc>
                <a:spcPts val="3920"/>
              </a:lnSpc>
              <a:buFont typeface="Arial"/>
              <a:buChar char="•"/>
            </a:pPr>
            <a:r>
              <a:rPr lang="en-US" sz="2800">
                <a:solidFill>
                  <a:srgbClr val="0024D4"/>
                </a:solidFill>
                <a:latin typeface="Montserrat"/>
                <a:ea typeface="Montserrat"/>
                <a:cs typeface="Montserrat"/>
                <a:sym typeface="Montserrat"/>
              </a:rPr>
              <a:t>Making purchases </a:t>
            </a:r>
            <a:r>
              <a:rPr lang="en-US" sz="2800" b="1">
                <a:solidFill>
                  <a:srgbClr val="0024D4"/>
                </a:solidFill>
                <a:latin typeface="Montserrat Bold"/>
                <a:ea typeface="Montserrat Bold"/>
                <a:cs typeface="Montserrat Bold"/>
                <a:sym typeface="Montserrat Bold"/>
              </a:rPr>
              <a:t>easy, simple and convenient</a:t>
            </a:r>
            <a:r>
              <a:rPr lang="en-US" sz="2800">
                <a:solidFill>
                  <a:srgbClr val="0024D4"/>
                </a:solidFill>
                <a:latin typeface="Montserrat"/>
                <a:ea typeface="Montserrat"/>
                <a:cs typeface="Montserrat"/>
                <a:sym typeface="Montserrat"/>
              </a:rPr>
              <a:t> can increase purchase frequencies.</a:t>
            </a:r>
          </a:p>
          <a:p>
            <a:pPr algn="just">
              <a:lnSpc>
                <a:spcPts val="3920"/>
              </a:lnSpc>
            </a:pPr>
            <a:endParaRPr lang="en-US" sz="2800">
              <a:solidFill>
                <a:srgbClr val="0024D4"/>
              </a:solidFill>
              <a:latin typeface="Montserrat"/>
              <a:ea typeface="Montserrat"/>
              <a:cs typeface="Montserrat"/>
              <a:sym typeface="Montserrat"/>
            </a:endParaRPr>
          </a:p>
          <a:p>
            <a:pPr algn="just">
              <a:lnSpc>
                <a:spcPts val="3920"/>
              </a:lnSpc>
            </a:pPr>
            <a:r>
              <a:rPr lang="en-US" sz="2800">
                <a:solidFill>
                  <a:srgbClr val="0024D4"/>
                </a:solidFill>
                <a:latin typeface="Montserrat"/>
                <a:ea typeface="Montserrat"/>
                <a:cs typeface="Montserrat"/>
                <a:sym typeface="Montserrat"/>
              </a:rPr>
              <a:t>(a) </a:t>
            </a:r>
            <a:r>
              <a:rPr lang="en-US" sz="2800" b="1">
                <a:solidFill>
                  <a:srgbClr val="0024D4"/>
                </a:solidFill>
                <a:latin typeface="Montserrat Bold"/>
                <a:ea typeface="Montserrat Bold"/>
                <a:cs typeface="Montserrat Bold"/>
                <a:sym typeface="Montserrat Bold"/>
              </a:rPr>
              <a:t>AI-driven recommendation systems</a:t>
            </a:r>
            <a:r>
              <a:rPr lang="en-US" sz="2800">
                <a:solidFill>
                  <a:srgbClr val="0024D4"/>
                </a:solidFill>
                <a:latin typeface="Montserrat"/>
                <a:ea typeface="Montserrat"/>
                <a:cs typeface="Montserrat"/>
                <a:sym typeface="Montserrat"/>
              </a:rPr>
              <a:t> on application’s home page and order checkout page [</a:t>
            </a:r>
            <a:r>
              <a:rPr lang="en-US" sz="2800" b="1" i="1">
                <a:solidFill>
                  <a:srgbClr val="0024D4"/>
                </a:solidFill>
                <a:latin typeface="Montserrat Bold Italics"/>
                <a:ea typeface="Montserrat Bold Italics"/>
                <a:cs typeface="Montserrat Bold Italics"/>
                <a:sym typeface="Montserrat Bold Italics"/>
              </a:rPr>
              <a:t>product positioning</a:t>
            </a:r>
            <a:r>
              <a:rPr lang="en-US" sz="2800">
                <a:solidFill>
                  <a:srgbClr val="0024D4"/>
                </a:solidFill>
                <a:latin typeface="Montserrat"/>
                <a:ea typeface="Montserrat"/>
                <a:cs typeface="Montserrat"/>
                <a:sym typeface="Montserrat"/>
              </a:rPr>
              <a:t>] to enhance product delivery</a:t>
            </a:r>
          </a:p>
          <a:p>
            <a:pPr marL="604523" lvl="1" indent="-302261" algn="just">
              <a:lnSpc>
                <a:spcPts val="3920"/>
              </a:lnSpc>
              <a:buFont typeface="Arial"/>
              <a:buChar char="•"/>
            </a:pPr>
            <a:r>
              <a:rPr lang="en-US" sz="2800">
                <a:solidFill>
                  <a:srgbClr val="0024D4"/>
                </a:solidFill>
                <a:latin typeface="Montserrat"/>
                <a:ea typeface="Montserrat"/>
                <a:cs typeface="Montserrat"/>
                <a:sym typeface="Montserrat"/>
              </a:rPr>
              <a:t>Use ML algorithms to suggest historical purchases and encourage </a:t>
            </a:r>
            <a:r>
              <a:rPr lang="en-US" sz="2800" b="1">
                <a:solidFill>
                  <a:srgbClr val="0024D4"/>
                </a:solidFill>
                <a:latin typeface="Montserrat Bold"/>
                <a:ea typeface="Montserrat Bold"/>
                <a:cs typeface="Montserrat Bold"/>
                <a:sym typeface="Montserrat Bold"/>
              </a:rPr>
              <a:t>repeat buying.</a:t>
            </a:r>
          </a:p>
          <a:p>
            <a:pPr marL="604523" lvl="1" indent="-302261" algn="just">
              <a:lnSpc>
                <a:spcPts val="3920"/>
              </a:lnSpc>
              <a:buFont typeface="Arial"/>
              <a:buChar char="•"/>
            </a:pPr>
            <a:r>
              <a:rPr lang="en-US" sz="2800">
                <a:solidFill>
                  <a:srgbClr val="0024D4"/>
                </a:solidFill>
                <a:latin typeface="Montserrat"/>
                <a:ea typeface="Montserrat"/>
                <a:cs typeface="Montserrat"/>
                <a:sym typeface="Montserrat"/>
              </a:rPr>
              <a:t>Highlight</a:t>
            </a:r>
            <a:r>
              <a:rPr lang="en-US" sz="2800" b="1">
                <a:solidFill>
                  <a:srgbClr val="0024D4"/>
                </a:solidFill>
                <a:latin typeface="Montserrat Bold"/>
                <a:ea typeface="Montserrat Bold"/>
                <a:cs typeface="Montserrat Bold"/>
                <a:sym typeface="Montserrat Bold"/>
              </a:rPr>
              <a:t> top-selling products</a:t>
            </a:r>
            <a:r>
              <a:rPr lang="en-US" sz="2800">
                <a:solidFill>
                  <a:srgbClr val="0024D4"/>
                </a:solidFill>
                <a:latin typeface="Montserrat"/>
                <a:ea typeface="Montserrat"/>
                <a:cs typeface="Montserrat"/>
                <a:sym typeface="Montserrat"/>
              </a:rPr>
              <a:t> through banners and awards to leverage social proof. [</a:t>
            </a:r>
            <a:r>
              <a:rPr lang="en-US" sz="2800" b="1" i="1">
                <a:solidFill>
                  <a:srgbClr val="0024D4"/>
                </a:solidFill>
                <a:latin typeface="Montserrat Bold Italics"/>
                <a:ea typeface="Montserrat Bold Italics"/>
                <a:cs typeface="Montserrat Bold Italics"/>
                <a:sym typeface="Montserrat Bold Italics"/>
              </a:rPr>
              <a:t>customer signalling</a:t>
            </a:r>
            <a:r>
              <a:rPr lang="en-US" sz="2800">
                <a:solidFill>
                  <a:srgbClr val="0024D4"/>
                </a:solidFill>
                <a:latin typeface="Montserrat"/>
                <a:ea typeface="Montserrat"/>
                <a:cs typeface="Montserrat"/>
                <a:sym typeface="Montserrat"/>
              </a:rPr>
              <a:t>]</a:t>
            </a:r>
          </a:p>
          <a:p>
            <a:pPr marL="604523" lvl="1" indent="-302261" algn="just">
              <a:lnSpc>
                <a:spcPts val="3920"/>
              </a:lnSpc>
              <a:buFont typeface="Arial"/>
              <a:buChar char="•"/>
            </a:pPr>
            <a:r>
              <a:rPr lang="en-US" sz="2800">
                <a:solidFill>
                  <a:srgbClr val="0024D4"/>
                </a:solidFill>
                <a:latin typeface="Montserrat"/>
                <a:ea typeface="Montserrat"/>
                <a:cs typeface="Montserrat"/>
                <a:sym typeface="Montserrat"/>
              </a:rPr>
              <a:t>Feature</a:t>
            </a:r>
            <a:r>
              <a:rPr lang="en-US" sz="2800" b="1">
                <a:solidFill>
                  <a:srgbClr val="0024D4"/>
                </a:solidFill>
                <a:latin typeface="Montserrat Bold"/>
                <a:ea typeface="Montserrat Bold"/>
                <a:cs typeface="Montserrat Bold"/>
                <a:sym typeface="Montserrat Bold"/>
              </a:rPr>
              <a:t> discounted off-season items </a:t>
            </a:r>
            <a:r>
              <a:rPr lang="en-US" sz="2800">
                <a:solidFill>
                  <a:srgbClr val="0024D4"/>
                </a:solidFill>
                <a:latin typeface="Montserrat"/>
                <a:ea typeface="Montserrat"/>
                <a:cs typeface="Montserrat"/>
                <a:sym typeface="Montserrat"/>
              </a:rPr>
              <a:t>to address product seasonality.</a:t>
            </a:r>
          </a:p>
          <a:p>
            <a:pPr marL="604523" lvl="1" indent="-302261" algn="just">
              <a:lnSpc>
                <a:spcPts val="3920"/>
              </a:lnSpc>
              <a:buFont typeface="Arial"/>
              <a:buChar char="•"/>
            </a:pPr>
            <a:r>
              <a:rPr lang="en-US" sz="2800">
                <a:solidFill>
                  <a:srgbClr val="0024D4"/>
                </a:solidFill>
                <a:latin typeface="Montserrat"/>
                <a:ea typeface="Montserrat"/>
                <a:cs typeface="Montserrat"/>
                <a:sym typeface="Montserrat"/>
              </a:rPr>
              <a:t>Create </a:t>
            </a:r>
            <a:r>
              <a:rPr lang="en-US" sz="2800" b="1">
                <a:solidFill>
                  <a:srgbClr val="0024D4"/>
                </a:solidFill>
                <a:latin typeface="Montserrat Bold"/>
                <a:ea typeface="Montserrat Bold"/>
                <a:cs typeface="Montserrat Bold"/>
                <a:sym typeface="Montserrat Bold"/>
              </a:rPr>
              <a:t>product bundles</a:t>
            </a:r>
            <a:r>
              <a:rPr lang="en-US" sz="2800">
                <a:solidFill>
                  <a:srgbClr val="0024D4"/>
                </a:solidFill>
                <a:latin typeface="Montserrat"/>
                <a:ea typeface="Montserrat"/>
                <a:cs typeface="Montserrat"/>
                <a:sym typeface="Montserrat"/>
              </a:rPr>
              <a:t> combining high-volume and high-value items to increase average order value.</a:t>
            </a:r>
          </a:p>
          <a:p>
            <a:pPr algn="just">
              <a:lnSpc>
                <a:spcPts val="3920"/>
              </a:lnSpc>
            </a:pPr>
            <a:endParaRPr lang="en-US" sz="2800">
              <a:solidFill>
                <a:srgbClr val="0024D4"/>
              </a:solidFill>
              <a:latin typeface="Montserrat"/>
              <a:ea typeface="Montserrat"/>
              <a:cs typeface="Montserrat"/>
              <a:sym typeface="Montserrat"/>
            </a:endParaRPr>
          </a:p>
          <a:p>
            <a:pPr algn="just">
              <a:lnSpc>
                <a:spcPts val="3920"/>
              </a:lnSpc>
            </a:pPr>
            <a:r>
              <a:rPr lang="en-US" sz="2800">
                <a:solidFill>
                  <a:srgbClr val="0024D4"/>
                </a:solidFill>
                <a:latin typeface="Montserrat"/>
                <a:ea typeface="Montserrat"/>
                <a:cs typeface="Montserrat"/>
                <a:sym typeface="Montserrat"/>
              </a:rPr>
              <a:t>(b) Seamless Payment &amp; Pricing Strategies:</a:t>
            </a:r>
          </a:p>
          <a:p>
            <a:pPr marL="604523" lvl="1" indent="-302261" algn="just">
              <a:lnSpc>
                <a:spcPts val="3920"/>
              </a:lnSpc>
              <a:buFont typeface="Arial"/>
              <a:buChar char="•"/>
            </a:pPr>
            <a:r>
              <a:rPr lang="en-US" sz="2800" b="1">
                <a:solidFill>
                  <a:srgbClr val="0024D4"/>
                </a:solidFill>
                <a:latin typeface="Montserrat Bold"/>
                <a:ea typeface="Montserrat Bold"/>
                <a:cs typeface="Montserrat Bold"/>
                <a:sym typeface="Montserrat Bold"/>
              </a:rPr>
              <a:t>Partner</a:t>
            </a:r>
            <a:r>
              <a:rPr lang="en-US" sz="2800">
                <a:solidFill>
                  <a:srgbClr val="0024D4"/>
                </a:solidFill>
                <a:latin typeface="Montserrat"/>
                <a:ea typeface="Montserrat"/>
                <a:cs typeface="Montserrat"/>
                <a:sym typeface="Montserrat"/>
              </a:rPr>
              <a:t> with local credit card companies for credit card payment </a:t>
            </a:r>
            <a:r>
              <a:rPr lang="en-US" sz="2800" b="1">
                <a:solidFill>
                  <a:srgbClr val="0024D4"/>
                </a:solidFill>
                <a:latin typeface="Montserrat Bold"/>
                <a:ea typeface="Montserrat Bold"/>
                <a:cs typeface="Montserrat Bold"/>
                <a:sym typeface="Montserrat Bold"/>
              </a:rPr>
              <a:t>discounts (price strategy)</a:t>
            </a:r>
          </a:p>
          <a:p>
            <a:pPr marL="604523" lvl="1" indent="-302261" algn="just">
              <a:lnSpc>
                <a:spcPts val="3920"/>
              </a:lnSpc>
              <a:buFont typeface="Arial"/>
              <a:buChar char="•"/>
            </a:pPr>
            <a:r>
              <a:rPr lang="en-US" sz="2800">
                <a:solidFill>
                  <a:srgbClr val="0024D4"/>
                </a:solidFill>
                <a:latin typeface="Montserrat"/>
                <a:ea typeface="Montserrat"/>
                <a:cs typeface="Montserrat"/>
                <a:sym typeface="Montserrat"/>
              </a:rPr>
              <a:t>Include </a:t>
            </a:r>
            <a:r>
              <a:rPr lang="en-US" sz="2800" b="1">
                <a:solidFill>
                  <a:srgbClr val="0024D4"/>
                </a:solidFill>
                <a:latin typeface="Montserrat Bold"/>
                <a:ea typeface="Montserrat Bold"/>
                <a:cs typeface="Montserrat Bold"/>
                <a:sym typeface="Montserrat Bold"/>
              </a:rPr>
              <a:t>new payment options like Pix</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12091120" y="-1180231"/>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447322" y="3874471"/>
            <a:ext cx="11468726" cy="5691355"/>
          </a:xfrm>
          <a:custGeom>
            <a:avLst/>
            <a:gdLst/>
            <a:ahLst/>
            <a:cxnLst/>
            <a:rect l="l" t="t" r="r" b="b"/>
            <a:pathLst>
              <a:path w="11468726" h="5691355">
                <a:moveTo>
                  <a:pt x="0" y="0"/>
                </a:moveTo>
                <a:lnTo>
                  <a:pt x="11468727" y="0"/>
                </a:lnTo>
                <a:lnTo>
                  <a:pt x="11468727" y="5691355"/>
                </a:lnTo>
                <a:lnTo>
                  <a:pt x="0" y="5691355"/>
                </a:lnTo>
                <a:lnTo>
                  <a:pt x="0" y="0"/>
                </a:lnTo>
                <a:close/>
              </a:path>
            </a:pathLst>
          </a:custGeom>
          <a:blipFill>
            <a:blip r:embed="rId4"/>
            <a:stretch>
              <a:fillRect/>
            </a:stretch>
          </a:blipFill>
        </p:spPr>
      </p:sp>
      <p:grpSp>
        <p:nvGrpSpPr>
          <p:cNvPr id="4" name="Group 4"/>
          <p:cNvGrpSpPr/>
          <p:nvPr/>
        </p:nvGrpSpPr>
        <p:grpSpPr>
          <a:xfrm>
            <a:off x="12085051" y="4138806"/>
            <a:ext cx="6054873" cy="4329136"/>
            <a:chOff x="0" y="0"/>
            <a:chExt cx="1594699" cy="1140184"/>
          </a:xfrm>
        </p:grpSpPr>
        <p:sp>
          <p:nvSpPr>
            <p:cNvPr id="5" name="Freeform 5"/>
            <p:cNvSpPr/>
            <p:nvPr/>
          </p:nvSpPr>
          <p:spPr>
            <a:xfrm>
              <a:off x="0" y="0"/>
              <a:ext cx="1594699" cy="1140184"/>
            </a:xfrm>
            <a:custGeom>
              <a:avLst/>
              <a:gdLst/>
              <a:ahLst/>
              <a:cxnLst/>
              <a:rect l="l" t="t" r="r" b="b"/>
              <a:pathLst>
                <a:path w="1594699" h="1140184">
                  <a:moveTo>
                    <a:pt x="0" y="0"/>
                  </a:moveTo>
                  <a:lnTo>
                    <a:pt x="1594699" y="0"/>
                  </a:lnTo>
                  <a:lnTo>
                    <a:pt x="1594699" y="1140184"/>
                  </a:lnTo>
                  <a:lnTo>
                    <a:pt x="0" y="1140184"/>
                  </a:lnTo>
                  <a:close/>
                </a:path>
              </a:pathLst>
            </a:custGeom>
            <a:solidFill>
              <a:srgbClr val="FFFFFF"/>
            </a:solidFill>
            <a:ln w="38100" cap="sq">
              <a:solidFill>
                <a:srgbClr val="004AAD"/>
              </a:solidFill>
              <a:prstDash val="lgDash"/>
              <a:miter/>
            </a:ln>
          </p:spPr>
        </p:sp>
        <p:sp>
          <p:nvSpPr>
            <p:cNvPr id="6" name="TextBox 6"/>
            <p:cNvSpPr txBox="1"/>
            <p:nvPr/>
          </p:nvSpPr>
          <p:spPr>
            <a:xfrm>
              <a:off x="0" y="-38100"/>
              <a:ext cx="1594699" cy="1178284"/>
            </a:xfrm>
            <a:prstGeom prst="rect">
              <a:avLst/>
            </a:prstGeom>
          </p:spPr>
          <p:txBody>
            <a:bodyPr lIns="50800" tIns="50800" rIns="50800" bIns="50800" rtlCol="0" anchor="ctr"/>
            <a:lstStyle/>
            <a:p>
              <a:pPr algn="ctr">
                <a:lnSpc>
                  <a:spcPts val="3359"/>
                </a:lnSpc>
              </a:pPr>
              <a:endParaRPr/>
            </a:p>
          </p:txBody>
        </p:sp>
      </p:grpSp>
      <p:sp>
        <p:nvSpPr>
          <p:cNvPr id="7" name="Freeform 7"/>
          <p:cNvSpPr/>
          <p:nvPr/>
        </p:nvSpPr>
        <p:spPr>
          <a:xfrm>
            <a:off x="6412979" y="4233276"/>
            <a:ext cx="548995" cy="548995"/>
          </a:xfrm>
          <a:custGeom>
            <a:avLst/>
            <a:gdLst/>
            <a:ahLst/>
            <a:cxnLst/>
            <a:rect l="l" t="t" r="r" b="b"/>
            <a:pathLst>
              <a:path w="548995" h="548995">
                <a:moveTo>
                  <a:pt x="0" y="0"/>
                </a:moveTo>
                <a:lnTo>
                  <a:pt x="548995" y="0"/>
                </a:lnTo>
                <a:lnTo>
                  <a:pt x="548995" y="548996"/>
                </a:lnTo>
                <a:lnTo>
                  <a:pt x="0" y="5489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447322" y="395407"/>
            <a:ext cx="17326831" cy="1739900"/>
          </a:xfrm>
          <a:prstGeom prst="rect">
            <a:avLst/>
          </a:prstGeom>
        </p:spPr>
        <p:txBody>
          <a:bodyPr lIns="0" tIns="0" rIns="0" bIns="0" rtlCol="0" anchor="t">
            <a:spAutoFit/>
          </a:bodyPr>
          <a:lstStyle/>
          <a:p>
            <a:pPr algn="l">
              <a:lnSpc>
                <a:spcPts val="7000"/>
              </a:lnSpc>
            </a:pPr>
            <a:r>
              <a:rPr lang="en-US" sz="5000" b="1">
                <a:solidFill>
                  <a:srgbClr val="2BB4D4"/>
                </a:solidFill>
                <a:latin typeface="Montserrat Bold"/>
                <a:ea typeface="Montserrat Bold"/>
                <a:cs typeface="Montserrat Bold"/>
                <a:sym typeface="Montserrat Bold"/>
              </a:rPr>
              <a:t>L2: How do refund-related orders vary across different months in the year?</a:t>
            </a:r>
          </a:p>
        </p:txBody>
      </p:sp>
      <p:sp>
        <p:nvSpPr>
          <p:cNvPr id="9" name="TextBox 9"/>
          <p:cNvSpPr txBox="1"/>
          <p:nvPr/>
        </p:nvSpPr>
        <p:spPr>
          <a:xfrm>
            <a:off x="447322" y="2126285"/>
            <a:ext cx="18498490" cy="1225550"/>
          </a:xfrm>
          <a:prstGeom prst="rect">
            <a:avLst/>
          </a:prstGeom>
        </p:spPr>
        <p:txBody>
          <a:bodyPr lIns="0" tIns="0" rIns="0" bIns="0" rtlCol="0" anchor="t">
            <a:spAutoFit/>
          </a:bodyPr>
          <a:lstStyle/>
          <a:p>
            <a:pPr algn="l">
              <a:lnSpc>
                <a:spcPts val="4900"/>
              </a:lnSpc>
            </a:pPr>
            <a:r>
              <a:rPr lang="en-US" sz="3500" b="1">
                <a:solidFill>
                  <a:srgbClr val="2BB4D4"/>
                </a:solidFill>
                <a:latin typeface="Montserrat Bold"/>
                <a:ea typeface="Montserrat Bold"/>
                <a:cs typeface="Montserrat Bold"/>
                <a:sym typeface="Montserrat Bold"/>
              </a:rPr>
              <a:t>L3: What could be the underlying reasons for the peaks in refund-related orders during certain months?</a:t>
            </a:r>
          </a:p>
        </p:txBody>
      </p:sp>
      <p:sp>
        <p:nvSpPr>
          <p:cNvPr id="10" name="TextBox 10"/>
          <p:cNvSpPr txBox="1"/>
          <p:nvPr/>
        </p:nvSpPr>
        <p:spPr>
          <a:xfrm>
            <a:off x="12254591" y="4409804"/>
            <a:ext cx="5715793" cy="3749040"/>
          </a:xfrm>
          <a:prstGeom prst="rect">
            <a:avLst/>
          </a:prstGeom>
        </p:spPr>
        <p:txBody>
          <a:bodyPr lIns="0" tIns="0" rIns="0" bIns="0" rtlCol="0" anchor="t">
            <a:spAutoFit/>
          </a:bodyPr>
          <a:lstStyle/>
          <a:p>
            <a:pPr algn="l">
              <a:lnSpc>
                <a:spcPts val="3359"/>
              </a:lnSpc>
              <a:spcBef>
                <a:spcPct val="0"/>
              </a:spcBef>
            </a:pPr>
            <a:r>
              <a:rPr lang="en-US" sz="2400">
                <a:solidFill>
                  <a:srgbClr val="0024D4"/>
                </a:solidFill>
                <a:latin typeface="Montserrat"/>
                <a:ea typeface="Montserrat"/>
                <a:cs typeface="Montserrat"/>
                <a:sym typeface="Montserrat"/>
              </a:rPr>
              <a:t>Refund-related orders (i.e., those marked as canceled or unavailable) show spikes during the </a:t>
            </a:r>
            <a:r>
              <a:rPr lang="en-US" sz="2400" b="1">
                <a:solidFill>
                  <a:srgbClr val="0024D4"/>
                </a:solidFill>
                <a:latin typeface="Montserrat Bold"/>
                <a:ea typeface="Montserrat Bold"/>
                <a:cs typeface="Montserrat Bold"/>
                <a:sym typeface="Montserrat Bold"/>
              </a:rPr>
              <a:t>holiday seasons </a:t>
            </a:r>
            <a:r>
              <a:rPr lang="en-US" sz="2400">
                <a:solidFill>
                  <a:srgbClr val="0024D4"/>
                </a:solidFill>
                <a:latin typeface="Montserrat"/>
                <a:ea typeface="Montserrat"/>
                <a:cs typeface="Montserrat"/>
                <a:sym typeface="Montserrat"/>
              </a:rPr>
              <a:t>— especially </a:t>
            </a:r>
            <a:r>
              <a:rPr lang="en-US" sz="2400" b="1">
                <a:solidFill>
                  <a:srgbClr val="0024D4"/>
                </a:solidFill>
                <a:latin typeface="Montserrat Bold"/>
                <a:ea typeface="Montserrat Bold"/>
                <a:cs typeface="Montserrat Bold"/>
                <a:sym typeface="Montserrat Bold"/>
              </a:rPr>
              <a:t>November and December.</a:t>
            </a:r>
            <a:r>
              <a:rPr lang="en-US" sz="2400">
                <a:solidFill>
                  <a:srgbClr val="0024D4"/>
                </a:solidFill>
                <a:latin typeface="Montserrat"/>
                <a:ea typeface="Montserrat"/>
                <a:cs typeface="Montserrat"/>
                <a:sym typeface="Montserrat"/>
              </a:rPr>
              <a:t> There is year-round activity, but the volume peaks toward the end of each year, likely tied to </a:t>
            </a:r>
            <a:r>
              <a:rPr lang="en-US" sz="2400" b="1">
                <a:solidFill>
                  <a:srgbClr val="0024D4"/>
                </a:solidFill>
                <a:latin typeface="Montserrat Bold"/>
                <a:ea typeface="Montserrat Bold"/>
                <a:cs typeface="Montserrat Bold"/>
                <a:sym typeface="Montserrat Bold"/>
              </a:rPr>
              <a:t>Black Friday, Christmas, and increased seasonal demand.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11272734" y="-1149106"/>
            <a:ext cx="13709384" cy="13709384"/>
          </a:xfrm>
          <a:custGeom>
            <a:avLst/>
            <a:gdLst/>
            <a:ahLst/>
            <a:cxnLst/>
            <a:rect l="l" t="t" r="r" b="b"/>
            <a:pathLst>
              <a:path w="13709384" h="13709384">
                <a:moveTo>
                  <a:pt x="0" y="0"/>
                </a:moveTo>
                <a:lnTo>
                  <a:pt x="13709384" y="0"/>
                </a:lnTo>
                <a:lnTo>
                  <a:pt x="13709384" y="13709385"/>
                </a:lnTo>
                <a:lnTo>
                  <a:pt x="0" y="13709385"/>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802769" y="3006390"/>
            <a:ext cx="5976345" cy="6183988"/>
            <a:chOff x="0" y="0"/>
            <a:chExt cx="1574017" cy="1628705"/>
          </a:xfrm>
        </p:grpSpPr>
        <p:sp>
          <p:nvSpPr>
            <p:cNvPr id="4" name="Freeform 4"/>
            <p:cNvSpPr/>
            <p:nvPr/>
          </p:nvSpPr>
          <p:spPr>
            <a:xfrm>
              <a:off x="0" y="0"/>
              <a:ext cx="1574017" cy="1628705"/>
            </a:xfrm>
            <a:custGeom>
              <a:avLst/>
              <a:gdLst/>
              <a:ahLst/>
              <a:cxnLst/>
              <a:rect l="l" t="t" r="r" b="b"/>
              <a:pathLst>
                <a:path w="1574017" h="1628705">
                  <a:moveTo>
                    <a:pt x="0" y="0"/>
                  </a:moveTo>
                  <a:lnTo>
                    <a:pt x="1574017" y="0"/>
                  </a:lnTo>
                  <a:lnTo>
                    <a:pt x="1574017" y="1628705"/>
                  </a:lnTo>
                  <a:lnTo>
                    <a:pt x="0" y="1628705"/>
                  </a:lnTo>
                  <a:close/>
                </a:path>
              </a:pathLst>
            </a:custGeom>
            <a:solidFill>
              <a:srgbClr val="FFFFFF"/>
            </a:solidFill>
            <a:ln w="38100" cap="sq">
              <a:solidFill>
                <a:srgbClr val="004AAD"/>
              </a:solidFill>
              <a:prstDash val="lgDash"/>
              <a:miter/>
            </a:ln>
          </p:spPr>
        </p:sp>
        <p:sp>
          <p:nvSpPr>
            <p:cNvPr id="5" name="TextBox 5"/>
            <p:cNvSpPr txBox="1"/>
            <p:nvPr/>
          </p:nvSpPr>
          <p:spPr>
            <a:xfrm>
              <a:off x="0" y="-38100"/>
              <a:ext cx="1574017" cy="1666805"/>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447322" y="3413484"/>
            <a:ext cx="11260000" cy="5552588"/>
          </a:xfrm>
          <a:custGeom>
            <a:avLst/>
            <a:gdLst/>
            <a:ahLst/>
            <a:cxnLst/>
            <a:rect l="l" t="t" r="r" b="b"/>
            <a:pathLst>
              <a:path w="11260000" h="5552588">
                <a:moveTo>
                  <a:pt x="0" y="0"/>
                </a:moveTo>
                <a:lnTo>
                  <a:pt x="11260000" y="0"/>
                </a:lnTo>
                <a:lnTo>
                  <a:pt x="11260000" y="5552588"/>
                </a:lnTo>
                <a:lnTo>
                  <a:pt x="0" y="5552588"/>
                </a:lnTo>
                <a:lnTo>
                  <a:pt x="0" y="0"/>
                </a:lnTo>
                <a:close/>
              </a:path>
            </a:pathLst>
          </a:custGeom>
          <a:blipFill>
            <a:blip r:embed="rId4"/>
            <a:stretch>
              <a:fillRect/>
            </a:stretch>
          </a:blipFill>
        </p:spPr>
      </p:sp>
      <p:sp>
        <p:nvSpPr>
          <p:cNvPr id="7" name="TextBox 7"/>
          <p:cNvSpPr txBox="1"/>
          <p:nvPr/>
        </p:nvSpPr>
        <p:spPr>
          <a:xfrm>
            <a:off x="447322" y="275891"/>
            <a:ext cx="17680104" cy="1739900"/>
          </a:xfrm>
          <a:prstGeom prst="rect">
            <a:avLst/>
          </a:prstGeom>
        </p:spPr>
        <p:txBody>
          <a:bodyPr lIns="0" tIns="0" rIns="0" bIns="0" rtlCol="0" anchor="t">
            <a:spAutoFit/>
          </a:bodyPr>
          <a:lstStyle/>
          <a:p>
            <a:pPr algn="l">
              <a:lnSpc>
                <a:spcPts val="7000"/>
              </a:lnSpc>
            </a:pPr>
            <a:r>
              <a:rPr lang="en-US" sz="5000" b="1">
                <a:solidFill>
                  <a:srgbClr val="2BB4D4"/>
                </a:solidFill>
                <a:latin typeface="Montserrat Bold"/>
                <a:ea typeface="Montserrat Bold"/>
                <a:cs typeface="Montserrat Bold"/>
                <a:sym typeface="Montserrat Bold"/>
              </a:rPr>
              <a:t>L2: How do refund-related orders vary across different months in the year?</a:t>
            </a:r>
          </a:p>
        </p:txBody>
      </p:sp>
      <p:sp>
        <p:nvSpPr>
          <p:cNvPr id="8" name="TextBox 8"/>
          <p:cNvSpPr txBox="1"/>
          <p:nvPr/>
        </p:nvSpPr>
        <p:spPr>
          <a:xfrm>
            <a:off x="447322" y="1939590"/>
            <a:ext cx="18101987" cy="1225550"/>
          </a:xfrm>
          <a:prstGeom prst="rect">
            <a:avLst/>
          </a:prstGeom>
        </p:spPr>
        <p:txBody>
          <a:bodyPr lIns="0" tIns="0" rIns="0" bIns="0" rtlCol="0" anchor="t">
            <a:spAutoFit/>
          </a:bodyPr>
          <a:lstStyle/>
          <a:p>
            <a:pPr algn="l">
              <a:lnSpc>
                <a:spcPts val="4900"/>
              </a:lnSpc>
            </a:pPr>
            <a:r>
              <a:rPr lang="en-US" sz="3500" b="1">
                <a:solidFill>
                  <a:srgbClr val="2BB4D4"/>
                </a:solidFill>
                <a:latin typeface="Montserrat Bold"/>
                <a:ea typeface="Montserrat Bold"/>
                <a:cs typeface="Montserrat Bold"/>
                <a:sym typeface="Montserrat Bold"/>
              </a:rPr>
              <a:t>L3: What could be the underlying reasons for the peaks in refund-related orders during certain months?</a:t>
            </a:r>
          </a:p>
        </p:txBody>
      </p:sp>
      <p:sp>
        <p:nvSpPr>
          <p:cNvPr id="9" name="TextBox 9"/>
          <p:cNvSpPr txBox="1"/>
          <p:nvPr/>
        </p:nvSpPr>
        <p:spPr>
          <a:xfrm>
            <a:off x="11707322" y="3057703"/>
            <a:ext cx="6166406" cy="6415228"/>
          </a:xfrm>
          <a:prstGeom prst="rect">
            <a:avLst/>
          </a:prstGeom>
        </p:spPr>
        <p:txBody>
          <a:bodyPr lIns="0" tIns="0" rIns="0" bIns="0" rtlCol="0" anchor="t">
            <a:spAutoFit/>
          </a:bodyPr>
          <a:lstStyle/>
          <a:p>
            <a:pPr marL="525061" lvl="1" indent="-262531" algn="l">
              <a:lnSpc>
                <a:spcPts val="3404"/>
              </a:lnSpc>
              <a:buFont typeface="Arial"/>
              <a:buChar char="•"/>
            </a:pPr>
            <a:r>
              <a:rPr lang="en-US" sz="2431">
                <a:solidFill>
                  <a:srgbClr val="0024D4"/>
                </a:solidFill>
                <a:latin typeface="Montserrat"/>
                <a:ea typeface="Montserrat"/>
                <a:cs typeface="Montserrat"/>
                <a:sym typeface="Montserrat"/>
              </a:rPr>
              <a:t>Majority of reviews are positive, but spikes in negative reviews occur in specific months.</a:t>
            </a:r>
          </a:p>
          <a:p>
            <a:pPr marL="525061" lvl="1" indent="-262531" algn="l">
              <a:lnSpc>
                <a:spcPts val="3404"/>
              </a:lnSpc>
              <a:buFont typeface="Arial"/>
              <a:buChar char="•"/>
            </a:pPr>
            <a:r>
              <a:rPr lang="en-US" sz="2431">
                <a:solidFill>
                  <a:srgbClr val="FA3A2F"/>
                </a:solidFill>
                <a:latin typeface="Montserrat"/>
                <a:ea typeface="Montserrat"/>
                <a:cs typeface="Montserrat"/>
                <a:sym typeface="Montserrat"/>
              </a:rPr>
              <a:t>Peaks observed in Feb, Nov, and Dec of 2017 &amp; 2018.</a:t>
            </a:r>
          </a:p>
          <a:p>
            <a:pPr marL="525061" lvl="1" indent="-262531" algn="l">
              <a:lnSpc>
                <a:spcPts val="3404"/>
              </a:lnSpc>
              <a:buFont typeface="Arial"/>
              <a:buChar char="•"/>
            </a:pPr>
            <a:r>
              <a:rPr lang="en-US" sz="2431">
                <a:solidFill>
                  <a:srgbClr val="0024D4"/>
                </a:solidFill>
                <a:latin typeface="Montserrat"/>
                <a:ea typeface="Montserrat"/>
                <a:cs typeface="Montserrat"/>
                <a:sym typeface="Montserrat"/>
              </a:rPr>
              <a:t>These align with Brazilian events/holidays: </a:t>
            </a:r>
            <a:r>
              <a:rPr lang="en-US" sz="2431" b="1">
                <a:solidFill>
                  <a:srgbClr val="0024D4"/>
                </a:solidFill>
                <a:latin typeface="Montserrat Bold"/>
                <a:ea typeface="Montserrat Bold"/>
                <a:cs typeface="Montserrat Bold"/>
                <a:sym typeface="Montserrat Bold"/>
              </a:rPr>
              <a:t>Carnival, Black Friday, Christmas.</a:t>
            </a:r>
          </a:p>
          <a:p>
            <a:pPr marL="525061" lvl="1" indent="-262531" algn="l">
              <a:lnSpc>
                <a:spcPts val="3404"/>
              </a:lnSpc>
              <a:buFont typeface="Arial"/>
              <a:buChar char="•"/>
            </a:pPr>
            <a:r>
              <a:rPr lang="en-US" sz="2431">
                <a:solidFill>
                  <a:srgbClr val="0024D4"/>
                </a:solidFill>
                <a:latin typeface="Montserrat"/>
                <a:ea typeface="Montserrat"/>
                <a:cs typeface="Montserrat"/>
                <a:sym typeface="Montserrat"/>
              </a:rPr>
              <a:t>High order volumes during these periods likely </a:t>
            </a:r>
            <a:r>
              <a:rPr lang="en-US" sz="2431" b="1">
                <a:solidFill>
                  <a:srgbClr val="0024D4"/>
                </a:solidFill>
                <a:latin typeface="Montserrat Bold"/>
                <a:ea typeface="Montserrat Bold"/>
                <a:cs typeface="Montserrat Bold"/>
                <a:sym typeface="Montserrat Bold"/>
              </a:rPr>
              <a:t>strain logistics.</a:t>
            </a:r>
          </a:p>
          <a:p>
            <a:pPr marL="525061" lvl="1" indent="-262531" algn="l">
              <a:lnSpc>
                <a:spcPts val="3404"/>
              </a:lnSpc>
              <a:buFont typeface="Arial"/>
              <a:buChar char="•"/>
            </a:pPr>
            <a:r>
              <a:rPr lang="en-US" sz="2431">
                <a:solidFill>
                  <a:srgbClr val="0024D4"/>
                </a:solidFill>
                <a:latin typeface="Montserrat"/>
                <a:ea typeface="Montserrat"/>
                <a:cs typeface="Montserrat"/>
                <a:sym typeface="Montserrat"/>
              </a:rPr>
              <a:t>Results in delivery delays, stockouts, and service issues.</a:t>
            </a:r>
          </a:p>
          <a:p>
            <a:pPr marL="525061" lvl="1" indent="-262531" algn="l">
              <a:lnSpc>
                <a:spcPts val="3404"/>
              </a:lnSpc>
              <a:buFont typeface="Arial"/>
              <a:buChar char="•"/>
            </a:pPr>
            <a:r>
              <a:rPr lang="en-US" sz="2431">
                <a:solidFill>
                  <a:srgbClr val="0024D4"/>
                </a:solidFill>
                <a:latin typeface="Montserrat"/>
                <a:ea typeface="Montserrat"/>
                <a:cs typeface="Montserrat"/>
                <a:sym typeface="Montserrat"/>
              </a:rPr>
              <a:t>Indicates operational readiness lags behind demand surges.</a:t>
            </a:r>
          </a:p>
          <a:p>
            <a:pPr algn="l">
              <a:lnSpc>
                <a:spcPts val="3404"/>
              </a:lnSpc>
              <a:spcBef>
                <a:spcPct val="0"/>
              </a:spcBef>
            </a:pPr>
            <a:endParaRPr lang="en-US" sz="2431">
              <a:solidFill>
                <a:srgbClr val="0024D4"/>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77492" y="-8687230"/>
            <a:ext cx="23452785" cy="23452785"/>
          </a:xfrm>
          <a:custGeom>
            <a:avLst/>
            <a:gdLst/>
            <a:ahLst/>
            <a:cxnLst/>
            <a:rect l="l" t="t" r="r" b="b"/>
            <a:pathLst>
              <a:path w="23452785" h="23452785">
                <a:moveTo>
                  <a:pt x="0" y="0"/>
                </a:moveTo>
                <a:lnTo>
                  <a:pt x="23452785" y="0"/>
                </a:lnTo>
                <a:lnTo>
                  <a:pt x="23452785" y="23452785"/>
                </a:lnTo>
                <a:lnTo>
                  <a:pt x="0" y="23452785"/>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49609" y="342710"/>
            <a:ext cx="16953453" cy="1012191"/>
          </a:xfrm>
          <a:prstGeom prst="rect">
            <a:avLst/>
          </a:prstGeom>
        </p:spPr>
        <p:txBody>
          <a:bodyPr lIns="0" tIns="0" rIns="0" bIns="0" rtlCol="0" anchor="t">
            <a:spAutoFit/>
          </a:bodyPr>
          <a:lstStyle/>
          <a:p>
            <a:pPr algn="ctr">
              <a:lnSpc>
                <a:spcPts val="8259"/>
              </a:lnSpc>
            </a:pPr>
            <a:r>
              <a:rPr lang="en-US" sz="5899" b="1">
                <a:solidFill>
                  <a:srgbClr val="2BB4D4"/>
                </a:solidFill>
                <a:latin typeface="Montserrat Bold"/>
                <a:ea typeface="Montserrat Bold"/>
                <a:cs typeface="Montserrat Bold"/>
                <a:sym typeface="Montserrat Bold"/>
              </a:rPr>
              <a:t>Strategy 3: Operation SurgeShield</a:t>
            </a:r>
          </a:p>
        </p:txBody>
      </p:sp>
      <p:sp>
        <p:nvSpPr>
          <p:cNvPr id="4" name="TextBox 4"/>
          <p:cNvSpPr txBox="1"/>
          <p:nvPr/>
        </p:nvSpPr>
        <p:spPr>
          <a:xfrm>
            <a:off x="816529" y="2363053"/>
            <a:ext cx="16654941" cy="5848774"/>
          </a:xfrm>
          <a:prstGeom prst="rect">
            <a:avLst/>
          </a:prstGeom>
        </p:spPr>
        <p:txBody>
          <a:bodyPr lIns="0" tIns="0" rIns="0" bIns="0" rtlCol="0" anchor="t">
            <a:spAutoFit/>
          </a:bodyPr>
          <a:lstStyle/>
          <a:p>
            <a:pPr marL="647700" lvl="1" indent="-323850" algn="just">
              <a:lnSpc>
                <a:spcPts val="4200"/>
              </a:lnSpc>
              <a:buFont typeface="Arial"/>
              <a:buChar char="•"/>
            </a:pPr>
            <a:r>
              <a:rPr lang="en-US" sz="3000" b="1">
                <a:solidFill>
                  <a:srgbClr val="0024D4"/>
                </a:solidFill>
                <a:latin typeface="Montserrat Bold"/>
                <a:ea typeface="Montserrat Bold"/>
                <a:cs typeface="Montserrat Bold"/>
                <a:sym typeface="Montserrat Bold"/>
              </a:rPr>
              <a:t>Scalable Logistics: </a:t>
            </a:r>
            <a:r>
              <a:rPr lang="en-US" sz="3000">
                <a:solidFill>
                  <a:srgbClr val="0024D4"/>
                </a:solidFill>
                <a:latin typeface="Montserrat"/>
                <a:ea typeface="Montserrat"/>
                <a:cs typeface="Montserrat"/>
                <a:sym typeface="Montserrat"/>
              </a:rPr>
              <a:t>Partner with additional couriers and temporary warehouses during peak seasons.</a:t>
            </a:r>
          </a:p>
          <a:p>
            <a:pPr marL="647700" lvl="1" indent="-323850" algn="just">
              <a:lnSpc>
                <a:spcPts val="4200"/>
              </a:lnSpc>
              <a:buFont typeface="Arial"/>
              <a:buChar char="•"/>
            </a:pPr>
            <a:r>
              <a:rPr lang="en-US" sz="3000" b="1">
                <a:solidFill>
                  <a:srgbClr val="0024D4"/>
                </a:solidFill>
                <a:latin typeface="Montserrat Bold"/>
                <a:ea typeface="Montserrat Bold"/>
                <a:cs typeface="Montserrat Bold"/>
                <a:sym typeface="Montserrat Bold"/>
              </a:rPr>
              <a:t>Inventory Buffering: </a:t>
            </a:r>
            <a:r>
              <a:rPr lang="en-US" sz="3000">
                <a:solidFill>
                  <a:srgbClr val="0024D4"/>
                </a:solidFill>
                <a:latin typeface="Montserrat"/>
                <a:ea typeface="Montserrat"/>
                <a:cs typeface="Montserrat"/>
                <a:sym typeface="Montserrat"/>
              </a:rPr>
              <a:t>Stock high-demand products in advance to prevent stockouts.</a:t>
            </a:r>
          </a:p>
          <a:p>
            <a:pPr marL="647700" lvl="1" indent="-323850" algn="just">
              <a:lnSpc>
                <a:spcPts val="4200"/>
              </a:lnSpc>
              <a:buFont typeface="Arial"/>
              <a:buChar char="•"/>
            </a:pPr>
            <a:r>
              <a:rPr lang="en-US" sz="3000" b="1">
                <a:solidFill>
                  <a:srgbClr val="0024D4"/>
                </a:solidFill>
                <a:latin typeface="Montserrat Bold"/>
                <a:ea typeface="Montserrat Bold"/>
                <a:cs typeface="Montserrat Bold"/>
                <a:sym typeface="Montserrat Bold"/>
              </a:rPr>
              <a:t>Customer Communication:</a:t>
            </a:r>
            <a:r>
              <a:rPr lang="en-US" sz="3000">
                <a:solidFill>
                  <a:srgbClr val="0024D4"/>
                </a:solidFill>
                <a:latin typeface="Montserrat"/>
                <a:ea typeface="Montserrat"/>
                <a:cs typeface="Montserrat"/>
                <a:sym typeface="Montserrat"/>
              </a:rPr>
              <a:t> Set realistic delivery expectations and provide proactive delay updates.</a:t>
            </a:r>
          </a:p>
          <a:p>
            <a:pPr marL="647700" lvl="1" indent="-323850" algn="just">
              <a:lnSpc>
                <a:spcPts val="4200"/>
              </a:lnSpc>
              <a:buFont typeface="Arial"/>
              <a:buChar char="•"/>
            </a:pPr>
            <a:r>
              <a:rPr lang="en-US" sz="3000" b="1">
                <a:solidFill>
                  <a:srgbClr val="0024D4"/>
                </a:solidFill>
                <a:latin typeface="Montserrat Bold"/>
                <a:ea typeface="Montserrat Bold"/>
                <a:cs typeface="Montserrat Bold"/>
                <a:sym typeface="Montserrat Bold"/>
              </a:rPr>
              <a:t>Performance Monitoring: </a:t>
            </a:r>
            <a:r>
              <a:rPr lang="en-US" sz="3000">
                <a:solidFill>
                  <a:srgbClr val="0024D4"/>
                </a:solidFill>
                <a:latin typeface="Montserrat"/>
                <a:ea typeface="Montserrat"/>
                <a:cs typeface="Montserrat"/>
                <a:sym typeface="Montserrat"/>
              </a:rPr>
              <a:t>Implement real-time tracking of delivery KPIs during high-volume months.</a:t>
            </a:r>
          </a:p>
          <a:p>
            <a:pPr marL="647700" lvl="1" indent="-323850" algn="just">
              <a:lnSpc>
                <a:spcPts val="4200"/>
              </a:lnSpc>
              <a:buFont typeface="Arial"/>
              <a:buChar char="•"/>
            </a:pPr>
            <a:r>
              <a:rPr lang="en-US" sz="3000" b="1">
                <a:solidFill>
                  <a:srgbClr val="0024D4"/>
                </a:solidFill>
                <a:latin typeface="Montserrat Bold"/>
                <a:ea typeface="Montserrat Bold"/>
                <a:cs typeface="Montserrat Bold"/>
                <a:sym typeface="Montserrat Bold"/>
              </a:rPr>
              <a:t>Post-Peak Feedback Loop:</a:t>
            </a:r>
            <a:r>
              <a:rPr lang="en-US" sz="3000">
                <a:solidFill>
                  <a:srgbClr val="0024D4"/>
                </a:solidFill>
                <a:latin typeface="Montserrat"/>
                <a:ea typeface="Montserrat"/>
                <a:cs typeface="Montserrat"/>
                <a:sym typeface="Montserrat"/>
              </a:rPr>
              <a:t> Analyze reviews post-peak to identify gaps and refine future responses.</a:t>
            </a:r>
          </a:p>
          <a:p>
            <a:pPr algn="just">
              <a:lnSpc>
                <a:spcPts val="4200"/>
              </a:lnSpc>
              <a:spcBef>
                <a:spcPct val="0"/>
              </a:spcBef>
            </a:pPr>
            <a:endParaRPr lang="en-US" sz="3000">
              <a:solidFill>
                <a:srgbClr val="0024D4"/>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749">
            <a:off x="-5407762" y="-5517706"/>
            <a:ext cx="13962057" cy="13962057"/>
          </a:xfrm>
          <a:custGeom>
            <a:avLst/>
            <a:gdLst/>
            <a:ahLst/>
            <a:cxnLst/>
            <a:rect l="l" t="t" r="r" b="b"/>
            <a:pathLst>
              <a:path w="13962057" h="13962057">
                <a:moveTo>
                  <a:pt x="0" y="0"/>
                </a:moveTo>
                <a:lnTo>
                  <a:pt x="13962057" y="0"/>
                </a:lnTo>
                <a:lnTo>
                  <a:pt x="13962057" y="13962056"/>
                </a:lnTo>
                <a:lnTo>
                  <a:pt x="0" y="1396205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47322" y="395407"/>
            <a:ext cx="16402484" cy="854075"/>
          </a:xfrm>
          <a:prstGeom prst="rect">
            <a:avLst/>
          </a:prstGeom>
        </p:spPr>
        <p:txBody>
          <a:bodyPr lIns="0" tIns="0" rIns="0" bIns="0" rtlCol="0" anchor="t">
            <a:spAutoFit/>
          </a:bodyPr>
          <a:lstStyle/>
          <a:p>
            <a:pPr algn="l">
              <a:lnSpc>
                <a:spcPts val="7000"/>
              </a:lnSpc>
            </a:pPr>
            <a:r>
              <a:rPr lang="en-US" sz="5000" b="1">
                <a:solidFill>
                  <a:srgbClr val="2BB4D4"/>
                </a:solidFill>
                <a:latin typeface="Montserrat Bold"/>
                <a:ea typeface="Montserrat Bold"/>
                <a:cs typeface="Montserrat Bold"/>
                <a:sym typeface="Montserrat Bold"/>
              </a:rPr>
              <a:t>L2: What is Olist’s overall business performance?</a:t>
            </a:r>
          </a:p>
        </p:txBody>
      </p:sp>
      <p:sp>
        <p:nvSpPr>
          <p:cNvPr id="4" name="TextBox 4"/>
          <p:cNvSpPr txBox="1"/>
          <p:nvPr/>
        </p:nvSpPr>
        <p:spPr>
          <a:xfrm>
            <a:off x="447322" y="1173282"/>
            <a:ext cx="11553196" cy="606425"/>
          </a:xfrm>
          <a:prstGeom prst="rect">
            <a:avLst/>
          </a:prstGeom>
        </p:spPr>
        <p:txBody>
          <a:bodyPr lIns="0" tIns="0" rIns="0" bIns="0" rtlCol="0" anchor="t">
            <a:spAutoFit/>
          </a:bodyPr>
          <a:lstStyle/>
          <a:p>
            <a:pPr algn="l">
              <a:lnSpc>
                <a:spcPts val="4900"/>
              </a:lnSpc>
            </a:pPr>
            <a:r>
              <a:rPr lang="en-US" sz="3500" b="1">
                <a:solidFill>
                  <a:srgbClr val="2BB4D4"/>
                </a:solidFill>
                <a:latin typeface="Montserrat Bold"/>
                <a:ea typeface="Montserrat Bold"/>
                <a:cs typeface="Montserrat Bold"/>
                <a:sym typeface="Montserrat Bold"/>
              </a:rPr>
              <a:t>L3: In terms of monthly revenue?</a:t>
            </a:r>
          </a:p>
        </p:txBody>
      </p:sp>
      <p:sp>
        <p:nvSpPr>
          <p:cNvPr id="5" name="TextBox 5"/>
          <p:cNvSpPr txBox="1"/>
          <p:nvPr/>
        </p:nvSpPr>
        <p:spPr>
          <a:xfrm>
            <a:off x="8648564" y="1094919"/>
            <a:ext cx="9639436" cy="1844675"/>
          </a:xfrm>
          <a:prstGeom prst="rect">
            <a:avLst/>
          </a:prstGeom>
        </p:spPr>
        <p:txBody>
          <a:bodyPr lIns="0" tIns="0" rIns="0" bIns="0" rtlCol="0" anchor="t">
            <a:spAutoFit/>
          </a:bodyPr>
          <a:lstStyle/>
          <a:p>
            <a:pPr algn="l">
              <a:lnSpc>
                <a:spcPts val="4900"/>
              </a:lnSpc>
            </a:pPr>
            <a:r>
              <a:rPr lang="en-US" sz="3500" b="1">
                <a:solidFill>
                  <a:srgbClr val="2BB4D4"/>
                </a:solidFill>
                <a:latin typeface="Montserrat Bold"/>
                <a:ea typeface="Montserrat Bold"/>
                <a:cs typeface="Montserrat Bold"/>
                <a:sym typeface="Montserrat Bold"/>
              </a:rPr>
              <a:t>L3: In terms of seller fleet and customer base growth?</a:t>
            </a:r>
          </a:p>
          <a:p>
            <a:pPr algn="l">
              <a:lnSpc>
                <a:spcPts val="4900"/>
              </a:lnSpc>
            </a:pPr>
            <a:endParaRPr lang="en-US" sz="3500" b="1">
              <a:solidFill>
                <a:srgbClr val="2BB4D4"/>
              </a:solidFill>
              <a:latin typeface="Montserrat Bold"/>
              <a:ea typeface="Montserrat Bold"/>
              <a:cs typeface="Montserrat Bold"/>
              <a:sym typeface="Montserrat Bold"/>
            </a:endParaRPr>
          </a:p>
        </p:txBody>
      </p:sp>
      <p:sp>
        <p:nvSpPr>
          <p:cNvPr id="6" name="Freeform 6"/>
          <p:cNvSpPr/>
          <p:nvPr/>
        </p:nvSpPr>
        <p:spPr>
          <a:xfrm>
            <a:off x="8648564" y="3034762"/>
            <a:ext cx="9334659" cy="6222730"/>
          </a:xfrm>
          <a:custGeom>
            <a:avLst/>
            <a:gdLst/>
            <a:ahLst/>
            <a:cxnLst/>
            <a:rect l="l" t="t" r="r" b="b"/>
            <a:pathLst>
              <a:path w="9334659" h="6222730">
                <a:moveTo>
                  <a:pt x="0" y="0"/>
                </a:moveTo>
                <a:lnTo>
                  <a:pt x="9334659" y="0"/>
                </a:lnTo>
                <a:lnTo>
                  <a:pt x="9334659" y="6222729"/>
                </a:lnTo>
                <a:lnTo>
                  <a:pt x="0" y="6222729"/>
                </a:lnTo>
                <a:lnTo>
                  <a:pt x="0" y="0"/>
                </a:lnTo>
                <a:close/>
              </a:path>
            </a:pathLst>
          </a:custGeom>
          <a:blipFill>
            <a:blip r:embed="rId4"/>
            <a:stretch>
              <a:fillRect b="-5255"/>
            </a:stretch>
          </a:blipFill>
        </p:spPr>
      </p:sp>
      <p:sp>
        <p:nvSpPr>
          <p:cNvPr id="7" name="Freeform 7"/>
          <p:cNvSpPr/>
          <p:nvPr/>
        </p:nvSpPr>
        <p:spPr>
          <a:xfrm>
            <a:off x="15402395" y="3945418"/>
            <a:ext cx="1848400" cy="1028173"/>
          </a:xfrm>
          <a:custGeom>
            <a:avLst/>
            <a:gdLst/>
            <a:ahLst/>
            <a:cxnLst/>
            <a:rect l="l" t="t" r="r" b="b"/>
            <a:pathLst>
              <a:path w="1848400" h="1028173">
                <a:moveTo>
                  <a:pt x="0" y="0"/>
                </a:moveTo>
                <a:lnTo>
                  <a:pt x="1848400" y="0"/>
                </a:lnTo>
                <a:lnTo>
                  <a:pt x="1848400" y="1028173"/>
                </a:lnTo>
                <a:lnTo>
                  <a:pt x="0" y="10281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5232430" y="6771853"/>
            <a:ext cx="2750794" cy="344805"/>
          </a:xfrm>
          <a:prstGeom prst="rect">
            <a:avLst/>
          </a:prstGeom>
        </p:spPr>
        <p:txBody>
          <a:bodyPr lIns="0" tIns="0" rIns="0" bIns="0" rtlCol="0" anchor="t">
            <a:spAutoFit/>
          </a:bodyPr>
          <a:lstStyle/>
          <a:p>
            <a:pPr algn="ctr">
              <a:lnSpc>
                <a:spcPts val="2520"/>
              </a:lnSpc>
            </a:pPr>
            <a:r>
              <a:rPr lang="en-US" sz="1800" b="1" i="1">
                <a:solidFill>
                  <a:srgbClr val="FA3A2F"/>
                </a:solidFill>
                <a:latin typeface="Arial Bold Italics"/>
                <a:ea typeface="Arial Bold Italics"/>
                <a:cs typeface="Arial Bold Italics"/>
                <a:sym typeface="Arial Bold Italics"/>
              </a:rPr>
              <a:t>decelerating growth </a:t>
            </a:r>
          </a:p>
        </p:txBody>
      </p:sp>
      <p:sp>
        <p:nvSpPr>
          <p:cNvPr id="9" name="TextBox 9"/>
          <p:cNvSpPr txBox="1"/>
          <p:nvPr/>
        </p:nvSpPr>
        <p:spPr>
          <a:xfrm>
            <a:off x="13601244" y="4492477"/>
            <a:ext cx="3248562" cy="973455"/>
          </a:xfrm>
          <a:prstGeom prst="rect">
            <a:avLst/>
          </a:prstGeom>
        </p:spPr>
        <p:txBody>
          <a:bodyPr lIns="0" tIns="0" rIns="0" bIns="0" rtlCol="0" anchor="t">
            <a:spAutoFit/>
          </a:bodyPr>
          <a:lstStyle/>
          <a:p>
            <a:pPr algn="just">
              <a:lnSpc>
                <a:spcPts val="2520"/>
              </a:lnSpc>
            </a:pPr>
            <a:r>
              <a:rPr lang="en-US" sz="1800" i="1">
                <a:solidFill>
                  <a:srgbClr val="FA3A2F"/>
                </a:solidFill>
                <a:latin typeface="Arial Italics"/>
                <a:ea typeface="Arial Italics"/>
                <a:cs typeface="Arial Italics"/>
                <a:sym typeface="Arial Italics"/>
              </a:rPr>
              <a:t>formation of </a:t>
            </a:r>
            <a:r>
              <a:rPr lang="en-US" sz="1800" b="1" i="1">
                <a:solidFill>
                  <a:srgbClr val="FA3A2F"/>
                </a:solidFill>
                <a:latin typeface="Arial Bold Italics"/>
                <a:ea typeface="Arial Bold Italics"/>
                <a:cs typeface="Arial Bold Italics"/>
                <a:sym typeface="Arial Bold Italics"/>
              </a:rPr>
              <a:t>global peak in 2018 Q1</a:t>
            </a:r>
            <a:r>
              <a:rPr lang="en-US" sz="1800" i="1">
                <a:solidFill>
                  <a:srgbClr val="FA3A2F"/>
                </a:solidFill>
                <a:latin typeface="Arial Italics"/>
                <a:ea typeface="Arial Italics"/>
                <a:cs typeface="Arial Italics"/>
                <a:sym typeface="Arial Italics"/>
              </a:rPr>
              <a:t> and </a:t>
            </a:r>
            <a:r>
              <a:rPr lang="en-US" sz="1800" b="1" i="1">
                <a:solidFill>
                  <a:srgbClr val="FA3A2F"/>
                </a:solidFill>
                <a:latin typeface="Arial Bold Italics"/>
                <a:ea typeface="Arial Bold Italics"/>
                <a:cs typeface="Arial Bold Italics"/>
                <a:sym typeface="Arial Bold Italics"/>
              </a:rPr>
              <a:t>reversal into decreasing trend since</a:t>
            </a:r>
          </a:p>
        </p:txBody>
      </p:sp>
      <p:sp>
        <p:nvSpPr>
          <p:cNvPr id="10" name="Freeform 10"/>
          <p:cNvSpPr/>
          <p:nvPr/>
        </p:nvSpPr>
        <p:spPr>
          <a:xfrm>
            <a:off x="231510" y="2939594"/>
            <a:ext cx="8116666" cy="6317897"/>
          </a:xfrm>
          <a:custGeom>
            <a:avLst/>
            <a:gdLst/>
            <a:ahLst/>
            <a:cxnLst/>
            <a:rect l="l" t="t" r="r" b="b"/>
            <a:pathLst>
              <a:path w="8116666" h="6317897">
                <a:moveTo>
                  <a:pt x="0" y="0"/>
                </a:moveTo>
                <a:lnTo>
                  <a:pt x="8116665" y="0"/>
                </a:lnTo>
                <a:lnTo>
                  <a:pt x="8116665" y="6317897"/>
                </a:lnTo>
                <a:lnTo>
                  <a:pt x="0" y="6317897"/>
                </a:lnTo>
                <a:lnTo>
                  <a:pt x="0" y="0"/>
                </a:lnTo>
                <a:close/>
              </a:path>
            </a:pathLst>
          </a:custGeom>
          <a:blipFill>
            <a:blip r:embed="rId7"/>
            <a:stretch>
              <a:fillRect b="-7142"/>
            </a:stretch>
          </a:blipFill>
        </p:spPr>
      </p:sp>
      <p:sp>
        <p:nvSpPr>
          <p:cNvPr id="11" name="Freeform 11"/>
          <p:cNvSpPr/>
          <p:nvPr/>
        </p:nvSpPr>
        <p:spPr>
          <a:xfrm>
            <a:off x="4609905" y="3366801"/>
            <a:ext cx="3738270" cy="177568"/>
          </a:xfrm>
          <a:custGeom>
            <a:avLst/>
            <a:gdLst/>
            <a:ahLst/>
            <a:cxnLst/>
            <a:rect l="l" t="t" r="r" b="b"/>
            <a:pathLst>
              <a:path w="3738270" h="177568">
                <a:moveTo>
                  <a:pt x="0" y="0"/>
                </a:moveTo>
                <a:lnTo>
                  <a:pt x="3738270" y="0"/>
                </a:lnTo>
                <a:lnTo>
                  <a:pt x="3738270" y="177568"/>
                </a:lnTo>
                <a:lnTo>
                  <a:pt x="0" y="1775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6728593" y="2948456"/>
            <a:ext cx="1215554" cy="453390"/>
          </a:xfrm>
          <a:prstGeom prst="rect">
            <a:avLst/>
          </a:prstGeom>
        </p:spPr>
        <p:txBody>
          <a:bodyPr lIns="0" tIns="0" rIns="0" bIns="0" rtlCol="0" anchor="t">
            <a:spAutoFit/>
          </a:bodyPr>
          <a:lstStyle/>
          <a:p>
            <a:pPr algn="ctr">
              <a:lnSpc>
                <a:spcPts val="3359"/>
              </a:lnSpc>
            </a:pPr>
            <a:r>
              <a:rPr lang="en-US" sz="2400" b="1" i="1">
                <a:solidFill>
                  <a:srgbClr val="FA3A2F"/>
                </a:solidFill>
                <a:latin typeface="Arial Bold Italics"/>
                <a:ea typeface="Arial Bold Italics"/>
                <a:cs typeface="Arial Bold Italics"/>
                <a:sym typeface="Arial Bold Italics"/>
              </a:rPr>
              <a:t>plateau</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95158">
            <a:off x="12953517" y="-3009977"/>
            <a:ext cx="13709384" cy="13709384"/>
          </a:xfrm>
          <a:custGeom>
            <a:avLst/>
            <a:gdLst/>
            <a:ahLst/>
            <a:cxnLst/>
            <a:rect l="l" t="t" r="r" b="b"/>
            <a:pathLst>
              <a:path w="13709384" h="13709384">
                <a:moveTo>
                  <a:pt x="0" y="0"/>
                </a:moveTo>
                <a:lnTo>
                  <a:pt x="13709384" y="0"/>
                </a:lnTo>
                <a:lnTo>
                  <a:pt x="13709384" y="13709385"/>
                </a:lnTo>
                <a:lnTo>
                  <a:pt x="0" y="13709385"/>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930493" y="3844716"/>
            <a:ext cx="5225936" cy="4958964"/>
            <a:chOff x="0" y="0"/>
            <a:chExt cx="1376378" cy="1306065"/>
          </a:xfrm>
        </p:grpSpPr>
        <p:sp>
          <p:nvSpPr>
            <p:cNvPr id="4" name="Freeform 4"/>
            <p:cNvSpPr/>
            <p:nvPr/>
          </p:nvSpPr>
          <p:spPr>
            <a:xfrm>
              <a:off x="0" y="0"/>
              <a:ext cx="1376378" cy="1306065"/>
            </a:xfrm>
            <a:custGeom>
              <a:avLst/>
              <a:gdLst/>
              <a:ahLst/>
              <a:cxnLst/>
              <a:rect l="l" t="t" r="r" b="b"/>
              <a:pathLst>
                <a:path w="1376378" h="1306065">
                  <a:moveTo>
                    <a:pt x="0" y="0"/>
                  </a:moveTo>
                  <a:lnTo>
                    <a:pt x="1376378" y="0"/>
                  </a:lnTo>
                  <a:lnTo>
                    <a:pt x="1376378" y="1306065"/>
                  </a:lnTo>
                  <a:lnTo>
                    <a:pt x="0" y="1306065"/>
                  </a:lnTo>
                  <a:close/>
                </a:path>
              </a:pathLst>
            </a:custGeom>
            <a:solidFill>
              <a:srgbClr val="FFFFFF"/>
            </a:solidFill>
            <a:ln w="38100" cap="sq">
              <a:solidFill>
                <a:srgbClr val="004AAD"/>
              </a:solidFill>
              <a:prstDash val="lgDash"/>
              <a:miter/>
            </a:ln>
          </p:spPr>
        </p:sp>
        <p:sp>
          <p:nvSpPr>
            <p:cNvPr id="5" name="TextBox 5"/>
            <p:cNvSpPr txBox="1"/>
            <p:nvPr/>
          </p:nvSpPr>
          <p:spPr>
            <a:xfrm>
              <a:off x="0" y="-38100"/>
              <a:ext cx="1376378" cy="134416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160412" y="3035079"/>
            <a:ext cx="12582506" cy="6957642"/>
            <a:chOff x="0" y="0"/>
            <a:chExt cx="16776674" cy="9276856"/>
          </a:xfrm>
        </p:grpSpPr>
        <p:sp>
          <p:nvSpPr>
            <p:cNvPr id="7" name="Freeform 7"/>
            <p:cNvSpPr/>
            <p:nvPr/>
          </p:nvSpPr>
          <p:spPr>
            <a:xfrm>
              <a:off x="0" y="0"/>
              <a:ext cx="16776674" cy="9276856"/>
            </a:xfrm>
            <a:custGeom>
              <a:avLst/>
              <a:gdLst/>
              <a:ahLst/>
              <a:cxnLst/>
              <a:rect l="l" t="t" r="r" b="b"/>
              <a:pathLst>
                <a:path w="16776674" h="9276856">
                  <a:moveTo>
                    <a:pt x="0" y="0"/>
                  </a:moveTo>
                  <a:lnTo>
                    <a:pt x="16776674" y="0"/>
                  </a:lnTo>
                  <a:lnTo>
                    <a:pt x="16776674" y="9276856"/>
                  </a:lnTo>
                  <a:lnTo>
                    <a:pt x="0" y="9276856"/>
                  </a:lnTo>
                  <a:lnTo>
                    <a:pt x="0" y="0"/>
                  </a:lnTo>
                  <a:close/>
                </a:path>
              </a:pathLst>
            </a:custGeom>
            <a:blipFill>
              <a:blip r:embed="rId4"/>
              <a:stretch>
                <a:fillRect r="-3084" b="-4863"/>
              </a:stretch>
            </a:blipFill>
          </p:spPr>
        </p:sp>
        <p:sp>
          <p:nvSpPr>
            <p:cNvPr id="8" name="Freeform 8"/>
            <p:cNvSpPr/>
            <p:nvPr/>
          </p:nvSpPr>
          <p:spPr>
            <a:xfrm>
              <a:off x="9736607" y="706643"/>
              <a:ext cx="6842763" cy="325031"/>
            </a:xfrm>
            <a:custGeom>
              <a:avLst/>
              <a:gdLst/>
              <a:ahLst/>
              <a:cxnLst/>
              <a:rect l="l" t="t" r="r" b="b"/>
              <a:pathLst>
                <a:path w="6842763" h="325031">
                  <a:moveTo>
                    <a:pt x="0" y="0"/>
                  </a:moveTo>
                  <a:lnTo>
                    <a:pt x="6842763" y="0"/>
                  </a:lnTo>
                  <a:lnTo>
                    <a:pt x="6842763" y="325031"/>
                  </a:lnTo>
                  <a:lnTo>
                    <a:pt x="0" y="3250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2512584" y="109819"/>
              <a:ext cx="1802333" cy="630259"/>
            </a:xfrm>
            <a:prstGeom prst="rect">
              <a:avLst/>
            </a:prstGeom>
          </p:spPr>
          <p:txBody>
            <a:bodyPr wrap="square" lIns="0" tIns="0" rIns="0" bIns="0" rtlCol="0" anchor="t">
              <a:spAutoFit/>
            </a:bodyPr>
            <a:lstStyle/>
            <a:p>
              <a:pPr algn="ctr">
                <a:lnSpc>
                  <a:spcPts val="3888"/>
                </a:lnSpc>
              </a:pPr>
              <a:r>
                <a:rPr lang="en-US" sz="2777" b="1" i="1" dirty="0">
                  <a:solidFill>
                    <a:srgbClr val="FA3A2F"/>
                  </a:solidFill>
                  <a:latin typeface="Arial Bold Italics"/>
                  <a:ea typeface="Arial Bold Italics"/>
                  <a:cs typeface="Arial Bold Italics"/>
                  <a:sym typeface="Arial Bold Italics"/>
                </a:rPr>
                <a:t>plateau</a:t>
              </a:r>
            </a:p>
          </p:txBody>
        </p:sp>
      </p:grpSp>
      <p:sp>
        <p:nvSpPr>
          <p:cNvPr id="10" name="Freeform 10"/>
          <p:cNvSpPr/>
          <p:nvPr/>
        </p:nvSpPr>
        <p:spPr>
          <a:xfrm>
            <a:off x="15805436" y="1690642"/>
            <a:ext cx="1810195" cy="1711457"/>
          </a:xfrm>
          <a:custGeom>
            <a:avLst/>
            <a:gdLst/>
            <a:ahLst/>
            <a:cxnLst/>
            <a:rect l="l" t="t" r="r" b="b"/>
            <a:pathLst>
              <a:path w="1810195" h="1711457">
                <a:moveTo>
                  <a:pt x="0" y="0"/>
                </a:moveTo>
                <a:lnTo>
                  <a:pt x="1810195" y="0"/>
                </a:lnTo>
                <a:lnTo>
                  <a:pt x="1810195" y="1711457"/>
                </a:lnTo>
                <a:lnTo>
                  <a:pt x="0" y="17114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447322" y="395407"/>
            <a:ext cx="16402484" cy="854075"/>
          </a:xfrm>
          <a:prstGeom prst="rect">
            <a:avLst/>
          </a:prstGeom>
        </p:spPr>
        <p:txBody>
          <a:bodyPr lIns="0" tIns="0" rIns="0" bIns="0" rtlCol="0" anchor="t">
            <a:spAutoFit/>
          </a:bodyPr>
          <a:lstStyle/>
          <a:p>
            <a:pPr algn="l">
              <a:lnSpc>
                <a:spcPts val="7000"/>
              </a:lnSpc>
            </a:pPr>
            <a:r>
              <a:rPr lang="en-US" sz="5000" b="1">
                <a:solidFill>
                  <a:srgbClr val="2BB4D4"/>
                </a:solidFill>
                <a:latin typeface="Montserrat Bold"/>
                <a:ea typeface="Montserrat Bold"/>
                <a:cs typeface="Montserrat Bold"/>
                <a:sym typeface="Montserrat Bold"/>
              </a:rPr>
              <a:t>L2: What is Olist’s overall business performance?</a:t>
            </a:r>
          </a:p>
        </p:txBody>
      </p:sp>
      <p:sp>
        <p:nvSpPr>
          <p:cNvPr id="12" name="TextBox 12"/>
          <p:cNvSpPr txBox="1"/>
          <p:nvPr/>
        </p:nvSpPr>
        <p:spPr>
          <a:xfrm>
            <a:off x="447322" y="1278004"/>
            <a:ext cx="11553196" cy="606425"/>
          </a:xfrm>
          <a:prstGeom prst="rect">
            <a:avLst/>
          </a:prstGeom>
        </p:spPr>
        <p:txBody>
          <a:bodyPr lIns="0" tIns="0" rIns="0" bIns="0" rtlCol="0" anchor="t">
            <a:spAutoFit/>
          </a:bodyPr>
          <a:lstStyle/>
          <a:p>
            <a:pPr algn="l">
              <a:lnSpc>
                <a:spcPts val="4900"/>
              </a:lnSpc>
            </a:pPr>
            <a:r>
              <a:rPr lang="en-US" sz="3500" b="1">
                <a:solidFill>
                  <a:srgbClr val="2BB4D4"/>
                </a:solidFill>
                <a:latin typeface="Montserrat Bold"/>
                <a:ea typeface="Montserrat Bold"/>
                <a:cs typeface="Montserrat Bold"/>
                <a:sym typeface="Montserrat Bold"/>
              </a:rPr>
              <a:t>L3: In terms of monthly sales volume?</a:t>
            </a:r>
          </a:p>
        </p:txBody>
      </p:sp>
      <p:sp>
        <p:nvSpPr>
          <p:cNvPr id="13" name="TextBox 13"/>
          <p:cNvSpPr txBox="1"/>
          <p:nvPr/>
        </p:nvSpPr>
        <p:spPr>
          <a:xfrm>
            <a:off x="13097462" y="4002003"/>
            <a:ext cx="4858863" cy="4389755"/>
          </a:xfrm>
          <a:prstGeom prst="rect">
            <a:avLst/>
          </a:prstGeom>
        </p:spPr>
        <p:txBody>
          <a:bodyPr lIns="0" tIns="0" rIns="0" bIns="0" rtlCol="0" anchor="t">
            <a:spAutoFit/>
          </a:bodyPr>
          <a:lstStyle/>
          <a:p>
            <a:pPr algn="l">
              <a:lnSpc>
                <a:spcPts val="3220"/>
              </a:lnSpc>
            </a:pPr>
            <a:r>
              <a:rPr lang="en-US" sz="2300" b="1">
                <a:solidFill>
                  <a:srgbClr val="000000"/>
                </a:solidFill>
                <a:latin typeface="Montserrat Bold"/>
                <a:ea typeface="Montserrat Bold"/>
                <a:cs typeface="Montserrat Bold"/>
                <a:sym typeface="Montserrat Bold"/>
              </a:rPr>
              <a:t>All aforementioned performance metrics indicate that Olist's growth prospects are </a:t>
            </a:r>
            <a:r>
              <a:rPr lang="en-US" sz="2300" b="1">
                <a:solidFill>
                  <a:srgbClr val="FA3A2F"/>
                </a:solidFill>
                <a:latin typeface="Montserrat Bold"/>
                <a:ea typeface="Montserrat Bold"/>
                <a:cs typeface="Montserrat Bold"/>
                <a:sym typeface="Montserrat Bold"/>
              </a:rPr>
              <a:t>slowing and potentially fracturing</a:t>
            </a:r>
            <a:r>
              <a:rPr lang="en-US" sz="2300" b="1">
                <a:solidFill>
                  <a:srgbClr val="000000"/>
                </a:solidFill>
                <a:latin typeface="Montserrat Bold"/>
                <a:ea typeface="Montserrat Bold"/>
                <a:cs typeface="Montserrat Bold"/>
                <a:sym typeface="Montserrat Bold"/>
              </a:rPr>
              <a:t>, coupling with </a:t>
            </a:r>
            <a:r>
              <a:rPr lang="en-US" sz="2300" b="1">
                <a:solidFill>
                  <a:srgbClr val="FA3A2F"/>
                </a:solidFill>
                <a:latin typeface="Montserrat Bold"/>
                <a:ea typeface="Montserrat Bold"/>
                <a:cs typeface="Montserrat Bold"/>
                <a:sym typeface="Montserrat Bold"/>
              </a:rPr>
              <a:t>declining sales and user numbers</a:t>
            </a:r>
            <a:r>
              <a:rPr lang="en-US" sz="2300" b="1">
                <a:solidFill>
                  <a:srgbClr val="000000"/>
                </a:solidFill>
                <a:latin typeface="Montserrat Bold"/>
                <a:ea typeface="Montserrat Bold"/>
                <a:cs typeface="Montserrat Bold"/>
                <a:sym typeface="Montserrat Bold"/>
              </a:rPr>
              <a:t>. </a:t>
            </a:r>
          </a:p>
          <a:p>
            <a:pPr algn="l">
              <a:lnSpc>
                <a:spcPts val="3220"/>
              </a:lnSpc>
            </a:pPr>
            <a:endParaRPr lang="en-US" sz="2300" b="1">
              <a:solidFill>
                <a:srgbClr val="000000"/>
              </a:solidFill>
              <a:latin typeface="Montserrat Bold"/>
              <a:ea typeface="Montserrat Bold"/>
              <a:cs typeface="Montserrat Bold"/>
              <a:sym typeface="Montserrat Bold"/>
            </a:endParaRPr>
          </a:p>
          <a:p>
            <a:pPr algn="l">
              <a:lnSpc>
                <a:spcPts val="3220"/>
              </a:lnSpc>
            </a:pPr>
            <a:r>
              <a:rPr lang="en-US" sz="2300" b="1">
                <a:solidFill>
                  <a:srgbClr val="000000"/>
                </a:solidFill>
                <a:latin typeface="Montserrat Bold"/>
                <a:ea typeface="Montserrat Bold"/>
                <a:cs typeface="Montserrat Bold"/>
                <a:sym typeface="Montserrat Bold"/>
              </a:rPr>
              <a:t>Beyond SP, Olist should identify </a:t>
            </a:r>
            <a:r>
              <a:rPr lang="en-US" sz="2300" b="1">
                <a:solidFill>
                  <a:srgbClr val="18BC32"/>
                </a:solidFill>
                <a:latin typeface="Montserrat Bold"/>
                <a:ea typeface="Montserrat Bold"/>
                <a:cs typeface="Montserrat Bold"/>
                <a:sym typeface="Montserrat Bold"/>
              </a:rPr>
              <a:t>potential underserved and viable markets.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023448" y="-200986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028700" y="927420"/>
            <a:ext cx="16353996" cy="1060489"/>
          </a:xfrm>
          <a:prstGeom prst="rect">
            <a:avLst/>
          </a:prstGeom>
        </p:spPr>
        <p:txBody>
          <a:bodyPr lIns="0" tIns="0" rIns="0" bIns="0" rtlCol="0" anchor="t">
            <a:spAutoFit/>
          </a:bodyPr>
          <a:lstStyle/>
          <a:p>
            <a:pPr algn="l">
              <a:lnSpc>
                <a:spcPts val="8000"/>
              </a:lnSpc>
            </a:pPr>
            <a:r>
              <a:rPr lang="en-US" sz="8000" b="1">
                <a:solidFill>
                  <a:srgbClr val="2BB4D4"/>
                </a:solidFill>
                <a:latin typeface="Montserrat Bold"/>
                <a:ea typeface="Montserrat Bold"/>
                <a:cs typeface="Montserrat Bold"/>
                <a:sym typeface="Montserrat Bold"/>
              </a:rPr>
              <a:t>Data Cleaning &amp; Processing</a:t>
            </a:r>
          </a:p>
        </p:txBody>
      </p:sp>
      <p:sp>
        <p:nvSpPr>
          <p:cNvPr id="4" name="Freeform 4"/>
          <p:cNvSpPr/>
          <p:nvPr/>
        </p:nvSpPr>
        <p:spPr>
          <a:xfrm flipH="1">
            <a:off x="1028700" y="3863448"/>
            <a:ext cx="1475610" cy="665240"/>
          </a:xfrm>
          <a:custGeom>
            <a:avLst/>
            <a:gdLst/>
            <a:ahLst/>
            <a:cxnLst/>
            <a:rect l="l" t="t" r="r" b="b"/>
            <a:pathLst>
              <a:path w="1475610" h="665240">
                <a:moveTo>
                  <a:pt x="1475610" y="0"/>
                </a:moveTo>
                <a:lnTo>
                  <a:pt x="0" y="0"/>
                </a:lnTo>
                <a:lnTo>
                  <a:pt x="0" y="665240"/>
                </a:lnTo>
                <a:lnTo>
                  <a:pt x="1475610" y="665240"/>
                </a:lnTo>
                <a:lnTo>
                  <a:pt x="147561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96573" y="3988497"/>
            <a:ext cx="1339863" cy="396240"/>
          </a:xfrm>
          <a:prstGeom prst="rect">
            <a:avLst/>
          </a:prstGeom>
        </p:spPr>
        <p:txBody>
          <a:bodyPr lIns="0" tIns="0" rIns="0" bIns="0" rtlCol="0" anchor="t">
            <a:spAutoFit/>
          </a:bodyPr>
          <a:lstStyle/>
          <a:p>
            <a:pPr algn="ctr">
              <a:lnSpc>
                <a:spcPts val="3359"/>
              </a:lnSpc>
            </a:pPr>
            <a:r>
              <a:rPr lang="en-US" sz="2399" b="1">
                <a:solidFill>
                  <a:srgbClr val="E6EEFF"/>
                </a:solidFill>
                <a:latin typeface="Montserrat Bold"/>
                <a:ea typeface="Montserrat Bold"/>
                <a:cs typeface="Montserrat Bold"/>
                <a:sym typeface="Montserrat Bold"/>
              </a:rPr>
              <a:t>1</a:t>
            </a:r>
          </a:p>
        </p:txBody>
      </p:sp>
      <p:sp>
        <p:nvSpPr>
          <p:cNvPr id="6" name="TextBox 6"/>
          <p:cNvSpPr txBox="1"/>
          <p:nvPr/>
        </p:nvSpPr>
        <p:spPr>
          <a:xfrm>
            <a:off x="3043135" y="3777723"/>
            <a:ext cx="5110491" cy="902368"/>
          </a:xfrm>
          <a:prstGeom prst="rect">
            <a:avLst/>
          </a:prstGeom>
        </p:spPr>
        <p:txBody>
          <a:bodyPr lIns="0" tIns="0" rIns="0" bIns="0" rtlCol="0" anchor="t">
            <a:spAutoFit/>
          </a:bodyPr>
          <a:lstStyle/>
          <a:p>
            <a:pPr algn="l">
              <a:lnSpc>
                <a:spcPts val="3680"/>
              </a:lnSpc>
            </a:pPr>
            <a:r>
              <a:rPr lang="en-US" sz="2300">
                <a:solidFill>
                  <a:srgbClr val="0024D4"/>
                </a:solidFill>
                <a:latin typeface="Montserrat"/>
                <a:ea typeface="Montserrat"/>
                <a:cs typeface="Montserrat"/>
                <a:sym typeface="Montserrat"/>
              </a:rPr>
              <a:t>Study dataset &amp; identify data types of each column</a:t>
            </a:r>
          </a:p>
        </p:txBody>
      </p:sp>
      <p:sp>
        <p:nvSpPr>
          <p:cNvPr id="7" name="Freeform 7"/>
          <p:cNvSpPr/>
          <p:nvPr/>
        </p:nvSpPr>
        <p:spPr>
          <a:xfrm flipH="1">
            <a:off x="1028700" y="5931240"/>
            <a:ext cx="1475610" cy="665240"/>
          </a:xfrm>
          <a:custGeom>
            <a:avLst/>
            <a:gdLst/>
            <a:ahLst/>
            <a:cxnLst/>
            <a:rect l="l" t="t" r="r" b="b"/>
            <a:pathLst>
              <a:path w="1475610" h="665240">
                <a:moveTo>
                  <a:pt x="1475610" y="0"/>
                </a:moveTo>
                <a:lnTo>
                  <a:pt x="0" y="0"/>
                </a:lnTo>
                <a:lnTo>
                  <a:pt x="0" y="665240"/>
                </a:lnTo>
                <a:lnTo>
                  <a:pt x="1475610" y="665240"/>
                </a:lnTo>
                <a:lnTo>
                  <a:pt x="147561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096573" y="6056289"/>
            <a:ext cx="1339863" cy="396240"/>
          </a:xfrm>
          <a:prstGeom prst="rect">
            <a:avLst/>
          </a:prstGeom>
        </p:spPr>
        <p:txBody>
          <a:bodyPr lIns="0" tIns="0" rIns="0" bIns="0" rtlCol="0" anchor="t">
            <a:spAutoFit/>
          </a:bodyPr>
          <a:lstStyle/>
          <a:p>
            <a:pPr algn="ctr">
              <a:lnSpc>
                <a:spcPts val="3359"/>
              </a:lnSpc>
            </a:pPr>
            <a:r>
              <a:rPr lang="en-US" sz="2399" b="1">
                <a:solidFill>
                  <a:srgbClr val="E6EEFF"/>
                </a:solidFill>
                <a:latin typeface="Montserrat Bold"/>
                <a:ea typeface="Montserrat Bold"/>
                <a:cs typeface="Montserrat Bold"/>
                <a:sym typeface="Montserrat Bold"/>
              </a:rPr>
              <a:t>2</a:t>
            </a:r>
          </a:p>
        </p:txBody>
      </p:sp>
      <p:sp>
        <p:nvSpPr>
          <p:cNvPr id="9" name="TextBox 9"/>
          <p:cNvSpPr txBox="1"/>
          <p:nvPr/>
        </p:nvSpPr>
        <p:spPr>
          <a:xfrm>
            <a:off x="3043135" y="7957405"/>
            <a:ext cx="5110491" cy="902335"/>
          </a:xfrm>
          <a:prstGeom prst="rect">
            <a:avLst/>
          </a:prstGeom>
        </p:spPr>
        <p:txBody>
          <a:bodyPr lIns="0" tIns="0" rIns="0" bIns="0" rtlCol="0" anchor="t">
            <a:spAutoFit/>
          </a:bodyPr>
          <a:lstStyle/>
          <a:p>
            <a:pPr algn="l">
              <a:lnSpc>
                <a:spcPts val="3680"/>
              </a:lnSpc>
            </a:pPr>
            <a:r>
              <a:rPr lang="en-US" sz="2300">
                <a:solidFill>
                  <a:srgbClr val="0024D4"/>
                </a:solidFill>
                <a:latin typeface="Montserrat"/>
                <a:ea typeface="Montserrat"/>
                <a:cs typeface="Montserrat"/>
                <a:sym typeface="Montserrat"/>
              </a:rPr>
              <a:t>Remove any exact duplicates of tuples</a:t>
            </a:r>
          </a:p>
        </p:txBody>
      </p:sp>
      <p:sp>
        <p:nvSpPr>
          <p:cNvPr id="10" name="Freeform 10"/>
          <p:cNvSpPr/>
          <p:nvPr/>
        </p:nvSpPr>
        <p:spPr>
          <a:xfrm flipH="1">
            <a:off x="1028700" y="8050160"/>
            <a:ext cx="1475610" cy="665240"/>
          </a:xfrm>
          <a:custGeom>
            <a:avLst/>
            <a:gdLst/>
            <a:ahLst/>
            <a:cxnLst/>
            <a:rect l="l" t="t" r="r" b="b"/>
            <a:pathLst>
              <a:path w="1475610" h="665240">
                <a:moveTo>
                  <a:pt x="1475610" y="0"/>
                </a:moveTo>
                <a:lnTo>
                  <a:pt x="0" y="0"/>
                </a:lnTo>
                <a:lnTo>
                  <a:pt x="0" y="665240"/>
                </a:lnTo>
                <a:lnTo>
                  <a:pt x="1475610" y="665240"/>
                </a:lnTo>
                <a:lnTo>
                  <a:pt x="147561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096573" y="8175209"/>
            <a:ext cx="1339863" cy="396240"/>
          </a:xfrm>
          <a:prstGeom prst="rect">
            <a:avLst/>
          </a:prstGeom>
        </p:spPr>
        <p:txBody>
          <a:bodyPr lIns="0" tIns="0" rIns="0" bIns="0" rtlCol="0" anchor="t">
            <a:spAutoFit/>
          </a:bodyPr>
          <a:lstStyle/>
          <a:p>
            <a:pPr algn="ctr">
              <a:lnSpc>
                <a:spcPts val="3359"/>
              </a:lnSpc>
            </a:pPr>
            <a:r>
              <a:rPr lang="en-US" sz="2399" b="1">
                <a:solidFill>
                  <a:srgbClr val="E6EEFF"/>
                </a:solidFill>
                <a:latin typeface="Montserrat Bold"/>
                <a:ea typeface="Montserrat Bold"/>
                <a:cs typeface="Montserrat Bold"/>
                <a:sym typeface="Montserrat Bold"/>
              </a:rPr>
              <a:t>3</a:t>
            </a:r>
          </a:p>
        </p:txBody>
      </p:sp>
      <p:sp>
        <p:nvSpPr>
          <p:cNvPr id="12" name="TextBox 12"/>
          <p:cNvSpPr txBox="1"/>
          <p:nvPr/>
        </p:nvSpPr>
        <p:spPr>
          <a:xfrm>
            <a:off x="11224447" y="6016919"/>
            <a:ext cx="4906787" cy="435610"/>
          </a:xfrm>
          <a:prstGeom prst="rect">
            <a:avLst/>
          </a:prstGeom>
        </p:spPr>
        <p:txBody>
          <a:bodyPr lIns="0" tIns="0" rIns="0" bIns="0" rtlCol="0" anchor="t">
            <a:spAutoFit/>
          </a:bodyPr>
          <a:lstStyle/>
          <a:p>
            <a:pPr algn="just">
              <a:lnSpc>
                <a:spcPts val="3680"/>
              </a:lnSpc>
            </a:pPr>
            <a:r>
              <a:rPr lang="en-US" sz="2300">
                <a:solidFill>
                  <a:srgbClr val="0024D4"/>
                </a:solidFill>
                <a:latin typeface="Montserrat"/>
                <a:ea typeface="Montserrat"/>
                <a:cs typeface="Montserrat"/>
                <a:sym typeface="Montserrat"/>
              </a:rPr>
              <a:t>Standardize data</a:t>
            </a:r>
          </a:p>
        </p:txBody>
      </p:sp>
      <p:sp>
        <p:nvSpPr>
          <p:cNvPr id="13" name="Freeform 13"/>
          <p:cNvSpPr/>
          <p:nvPr/>
        </p:nvSpPr>
        <p:spPr>
          <a:xfrm flipH="1">
            <a:off x="9144000" y="3863448"/>
            <a:ext cx="1475610" cy="665240"/>
          </a:xfrm>
          <a:custGeom>
            <a:avLst/>
            <a:gdLst/>
            <a:ahLst/>
            <a:cxnLst/>
            <a:rect l="l" t="t" r="r" b="b"/>
            <a:pathLst>
              <a:path w="1475610" h="665240">
                <a:moveTo>
                  <a:pt x="1475610" y="0"/>
                </a:moveTo>
                <a:lnTo>
                  <a:pt x="0" y="0"/>
                </a:lnTo>
                <a:lnTo>
                  <a:pt x="0" y="665240"/>
                </a:lnTo>
                <a:lnTo>
                  <a:pt x="1475610" y="665240"/>
                </a:lnTo>
                <a:lnTo>
                  <a:pt x="147561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9211873" y="3988497"/>
            <a:ext cx="1339863" cy="396240"/>
          </a:xfrm>
          <a:prstGeom prst="rect">
            <a:avLst/>
          </a:prstGeom>
        </p:spPr>
        <p:txBody>
          <a:bodyPr lIns="0" tIns="0" rIns="0" bIns="0" rtlCol="0" anchor="t">
            <a:spAutoFit/>
          </a:bodyPr>
          <a:lstStyle/>
          <a:p>
            <a:pPr algn="ctr">
              <a:lnSpc>
                <a:spcPts val="3359"/>
              </a:lnSpc>
            </a:pPr>
            <a:r>
              <a:rPr lang="en-US" sz="2399" b="1">
                <a:solidFill>
                  <a:srgbClr val="E6EEFF"/>
                </a:solidFill>
                <a:latin typeface="Montserrat Bold"/>
                <a:ea typeface="Montserrat Bold"/>
                <a:cs typeface="Montserrat Bold"/>
                <a:sym typeface="Montserrat Bold"/>
              </a:rPr>
              <a:t>4</a:t>
            </a:r>
          </a:p>
        </p:txBody>
      </p:sp>
      <p:sp>
        <p:nvSpPr>
          <p:cNvPr id="15" name="Freeform 15"/>
          <p:cNvSpPr/>
          <p:nvPr/>
        </p:nvSpPr>
        <p:spPr>
          <a:xfrm flipH="1">
            <a:off x="9110662" y="5931240"/>
            <a:ext cx="1475610" cy="665240"/>
          </a:xfrm>
          <a:custGeom>
            <a:avLst/>
            <a:gdLst/>
            <a:ahLst/>
            <a:cxnLst/>
            <a:rect l="l" t="t" r="r" b="b"/>
            <a:pathLst>
              <a:path w="1475610" h="665240">
                <a:moveTo>
                  <a:pt x="1475610" y="0"/>
                </a:moveTo>
                <a:lnTo>
                  <a:pt x="0" y="0"/>
                </a:lnTo>
                <a:lnTo>
                  <a:pt x="0" y="665240"/>
                </a:lnTo>
                <a:lnTo>
                  <a:pt x="1475610" y="665240"/>
                </a:lnTo>
                <a:lnTo>
                  <a:pt x="147561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9178536" y="6056289"/>
            <a:ext cx="1339863" cy="396240"/>
          </a:xfrm>
          <a:prstGeom prst="rect">
            <a:avLst/>
          </a:prstGeom>
        </p:spPr>
        <p:txBody>
          <a:bodyPr lIns="0" tIns="0" rIns="0" bIns="0" rtlCol="0" anchor="t">
            <a:spAutoFit/>
          </a:bodyPr>
          <a:lstStyle/>
          <a:p>
            <a:pPr algn="ctr">
              <a:lnSpc>
                <a:spcPts val="3359"/>
              </a:lnSpc>
            </a:pPr>
            <a:r>
              <a:rPr lang="en-US" sz="2399" b="1">
                <a:solidFill>
                  <a:srgbClr val="E6EEFF"/>
                </a:solidFill>
                <a:latin typeface="Montserrat Bold"/>
                <a:ea typeface="Montserrat Bold"/>
                <a:cs typeface="Montserrat Bold"/>
                <a:sym typeface="Montserrat Bold"/>
              </a:rPr>
              <a:t>5</a:t>
            </a:r>
          </a:p>
        </p:txBody>
      </p:sp>
      <p:sp>
        <p:nvSpPr>
          <p:cNvPr id="17" name="TextBox 17"/>
          <p:cNvSpPr txBox="1"/>
          <p:nvPr/>
        </p:nvSpPr>
        <p:spPr>
          <a:xfrm>
            <a:off x="11158435" y="3970718"/>
            <a:ext cx="4906787" cy="435610"/>
          </a:xfrm>
          <a:prstGeom prst="rect">
            <a:avLst/>
          </a:prstGeom>
        </p:spPr>
        <p:txBody>
          <a:bodyPr lIns="0" tIns="0" rIns="0" bIns="0" rtlCol="0" anchor="t">
            <a:spAutoFit/>
          </a:bodyPr>
          <a:lstStyle/>
          <a:p>
            <a:pPr algn="just">
              <a:lnSpc>
                <a:spcPts val="3680"/>
              </a:lnSpc>
            </a:pPr>
            <a:r>
              <a:rPr lang="en-US" sz="2300">
                <a:solidFill>
                  <a:srgbClr val="0024D4"/>
                </a:solidFill>
                <a:latin typeface="Montserrat"/>
                <a:ea typeface="Montserrat"/>
                <a:cs typeface="Montserrat"/>
                <a:sym typeface="Montserrat"/>
              </a:rPr>
              <a:t>Validate all data entries</a:t>
            </a:r>
          </a:p>
        </p:txBody>
      </p:sp>
      <p:sp>
        <p:nvSpPr>
          <p:cNvPr id="18" name="Freeform 18"/>
          <p:cNvSpPr/>
          <p:nvPr/>
        </p:nvSpPr>
        <p:spPr>
          <a:xfrm flipH="1">
            <a:off x="9144000" y="8050160"/>
            <a:ext cx="1475610" cy="665240"/>
          </a:xfrm>
          <a:custGeom>
            <a:avLst/>
            <a:gdLst/>
            <a:ahLst/>
            <a:cxnLst/>
            <a:rect l="l" t="t" r="r" b="b"/>
            <a:pathLst>
              <a:path w="1475610" h="665240">
                <a:moveTo>
                  <a:pt x="1475610" y="0"/>
                </a:moveTo>
                <a:lnTo>
                  <a:pt x="0" y="0"/>
                </a:lnTo>
                <a:lnTo>
                  <a:pt x="0" y="665240"/>
                </a:lnTo>
                <a:lnTo>
                  <a:pt x="1475610" y="665240"/>
                </a:lnTo>
                <a:lnTo>
                  <a:pt x="147561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TextBox 19"/>
          <p:cNvSpPr txBox="1"/>
          <p:nvPr/>
        </p:nvSpPr>
        <p:spPr>
          <a:xfrm>
            <a:off x="9211873" y="8175209"/>
            <a:ext cx="1339863" cy="396240"/>
          </a:xfrm>
          <a:prstGeom prst="rect">
            <a:avLst/>
          </a:prstGeom>
        </p:spPr>
        <p:txBody>
          <a:bodyPr lIns="0" tIns="0" rIns="0" bIns="0" rtlCol="0" anchor="t">
            <a:spAutoFit/>
          </a:bodyPr>
          <a:lstStyle/>
          <a:p>
            <a:pPr algn="ctr">
              <a:lnSpc>
                <a:spcPts val="3359"/>
              </a:lnSpc>
            </a:pPr>
            <a:r>
              <a:rPr lang="en-US" sz="2399" b="1">
                <a:solidFill>
                  <a:srgbClr val="E6EEFF"/>
                </a:solidFill>
                <a:latin typeface="Montserrat Bold"/>
                <a:ea typeface="Montserrat Bold"/>
                <a:cs typeface="Montserrat Bold"/>
                <a:sym typeface="Montserrat Bold"/>
              </a:rPr>
              <a:t>6</a:t>
            </a:r>
          </a:p>
        </p:txBody>
      </p:sp>
      <p:sp>
        <p:nvSpPr>
          <p:cNvPr id="20" name="TextBox 20"/>
          <p:cNvSpPr txBox="1"/>
          <p:nvPr/>
        </p:nvSpPr>
        <p:spPr>
          <a:xfrm>
            <a:off x="11158435" y="7947805"/>
            <a:ext cx="5854707" cy="1369060"/>
          </a:xfrm>
          <a:prstGeom prst="rect">
            <a:avLst/>
          </a:prstGeom>
        </p:spPr>
        <p:txBody>
          <a:bodyPr lIns="0" tIns="0" rIns="0" bIns="0" rtlCol="0" anchor="t">
            <a:spAutoFit/>
          </a:bodyPr>
          <a:lstStyle/>
          <a:p>
            <a:pPr algn="l">
              <a:lnSpc>
                <a:spcPts val="3680"/>
              </a:lnSpc>
            </a:pPr>
            <a:r>
              <a:rPr lang="en-US" sz="2300">
                <a:solidFill>
                  <a:srgbClr val="0024D4"/>
                </a:solidFill>
                <a:latin typeface="Montserrat"/>
                <a:ea typeface="Montserrat"/>
                <a:cs typeface="Montserrat"/>
                <a:sym typeface="Montserrat"/>
              </a:rPr>
              <a:t>Use visualizations to identify outliers, and decide further actions </a:t>
            </a:r>
          </a:p>
          <a:p>
            <a:pPr algn="l">
              <a:lnSpc>
                <a:spcPts val="3680"/>
              </a:lnSpc>
            </a:pPr>
            <a:r>
              <a:rPr lang="en-US" sz="2300" b="1">
                <a:solidFill>
                  <a:srgbClr val="0024D4"/>
                </a:solidFill>
                <a:latin typeface="Montserrat Bold"/>
                <a:ea typeface="Montserrat Bold"/>
                <a:cs typeface="Montserrat Bold"/>
                <a:sym typeface="Montserrat Bold"/>
              </a:rPr>
              <a:t>(exploratory data analysis)</a:t>
            </a:r>
          </a:p>
        </p:txBody>
      </p:sp>
      <p:sp>
        <p:nvSpPr>
          <p:cNvPr id="21" name="TextBox 21"/>
          <p:cNvSpPr txBox="1"/>
          <p:nvPr/>
        </p:nvSpPr>
        <p:spPr>
          <a:xfrm>
            <a:off x="2981222" y="5491774"/>
            <a:ext cx="5673290" cy="1835785"/>
          </a:xfrm>
          <a:prstGeom prst="rect">
            <a:avLst/>
          </a:prstGeom>
        </p:spPr>
        <p:txBody>
          <a:bodyPr lIns="0" tIns="0" rIns="0" bIns="0" rtlCol="0" anchor="t">
            <a:spAutoFit/>
          </a:bodyPr>
          <a:lstStyle/>
          <a:p>
            <a:pPr algn="l">
              <a:lnSpc>
                <a:spcPts val="3680"/>
              </a:lnSpc>
            </a:pPr>
            <a:r>
              <a:rPr lang="en-US" sz="2300">
                <a:solidFill>
                  <a:srgbClr val="0024D4"/>
                </a:solidFill>
                <a:latin typeface="Montserrat"/>
                <a:ea typeface="Montserrat"/>
                <a:cs typeface="Montserrat"/>
                <a:sym typeface="Montserrat"/>
              </a:rPr>
              <a:t>Handle missing values </a:t>
            </a:r>
            <a:r>
              <a:rPr lang="en-US" sz="2300" b="1">
                <a:solidFill>
                  <a:srgbClr val="0024D4"/>
                </a:solidFill>
                <a:latin typeface="Montserrat Bold"/>
                <a:ea typeface="Montserrat Bold"/>
                <a:cs typeface="Montserrat Bold"/>
                <a:sym typeface="Montserrat Bold"/>
              </a:rPr>
              <a:t>(NULL values - excluded because of unknown / undisclosed reason(s) behind the nullities)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447322" y="2120567"/>
            <a:ext cx="7743947" cy="8065046"/>
          </a:xfrm>
          <a:custGeom>
            <a:avLst/>
            <a:gdLst/>
            <a:ahLst/>
            <a:cxnLst/>
            <a:rect l="l" t="t" r="r" b="b"/>
            <a:pathLst>
              <a:path w="7743947" h="8065046">
                <a:moveTo>
                  <a:pt x="0" y="0"/>
                </a:moveTo>
                <a:lnTo>
                  <a:pt x="7743947" y="0"/>
                </a:lnTo>
                <a:lnTo>
                  <a:pt x="7743947" y="8065046"/>
                </a:lnTo>
                <a:lnTo>
                  <a:pt x="0" y="8065046"/>
                </a:lnTo>
                <a:lnTo>
                  <a:pt x="0" y="0"/>
                </a:lnTo>
                <a:close/>
              </a:path>
            </a:pathLst>
          </a:custGeom>
          <a:blipFill>
            <a:blip r:embed="rId4"/>
            <a:stretch>
              <a:fillRect l="-17885" r="-19887" b="-6328"/>
            </a:stretch>
          </a:blipFill>
        </p:spPr>
      </p:sp>
      <p:sp>
        <p:nvSpPr>
          <p:cNvPr id="4" name="TextBox 4"/>
          <p:cNvSpPr txBox="1"/>
          <p:nvPr/>
        </p:nvSpPr>
        <p:spPr>
          <a:xfrm>
            <a:off x="447322" y="395407"/>
            <a:ext cx="16402484" cy="854075"/>
          </a:xfrm>
          <a:prstGeom prst="rect">
            <a:avLst/>
          </a:prstGeom>
        </p:spPr>
        <p:txBody>
          <a:bodyPr lIns="0" tIns="0" rIns="0" bIns="0" rtlCol="0" anchor="t">
            <a:spAutoFit/>
          </a:bodyPr>
          <a:lstStyle/>
          <a:p>
            <a:pPr algn="l">
              <a:lnSpc>
                <a:spcPts val="7000"/>
              </a:lnSpc>
            </a:pPr>
            <a:r>
              <a:rPr lang="en-US" sz="5000" b="1">
                <a:solidFill>
                  <a:srgbClr val="2BB4D4"/>
                </a:solidFill>
                <a:latin typeface="Montserrat Bold"/>
                <a:ea typeface="Montserrat Bold"/>
                <a:cs typeface="Montserrat Bold"/>
                <a:sym typeface="Montserrat Bold"/>
              </a:rPr>
              <a:t>L2: What is Olist’s overall business performance?</a:t>
            </a:r>
          </a:p>
        </p:txBody>
      </p:sp>
      <p:sp>
        <p:nvSpPr>
          <p:cNvPr id="5" name="TextBox 5"/>
          <p:cNvSpPr txBox="1"/>
          <p:nvPr/>
        </p:nvSpPr>
        <p:spPr>
          <a:xfrm>
            <a:off x="447322" y="1173282"/>
            <a:ext cx="17154786" cy="1225550"/>
          </a:xfrm>
          <a:prstGeom prst="rect">
            <a:avLst/>
          </a:prstGeom>
        </p:spPr>
        <p:txBody>
          <a:bodyPr lIns="0" tIns="0" rIns="0" bIns="0" rtlCol="0" anchor="t">
            <a:spAutoFit/>
          </a:bodyPr>
          <a:lstStyle/>
          <a:p>
            <a:pPr algn="l">
              <a:lnSpc>
                <a:spcPts val="4900"/>
              </a:lnSpc>
            </a:pPr>
            <a:r>
              <a:rPr lang="en-US" sz="3500" b="1">
                <a:solidFill>
                  <a:srgbClr val="2BB4D4"/>
                </a:solidFill>
                <a:latin typeface="Montserrat Bold"/>
                <a:ea typeface="Montserrat Bold"/>
                <a:cs typeface="Montserrat Bold"/>
                <a:sym typeface="Montserrat Bold"/>
              </a:rPr>
              <a:t>L3: What is the geographical distribution of customers? [discrete-wise]</a:t>
            </a:r>
          </a:p>
          <a:p>
            <a:pPr algn="l">
              <a:lnSpc>
                <a:spcPts val="4900"/>
              </a:lnSpc>
            </a:pPr>
            <a:endParaRPr lang="en-US" sz="3500" b="1">
              <a:solidFill>
                <a:srgbClr val="2BB4D4"/>
              </a:solidFill>
              <a:latin typeface="Montserrat Bold"/>
              <a:ea typeface="Montserrat Bold"/>
              <a:cs typeface="Montserrat Bold"/>
              <a:sym typeface="Montserrat Bold"/>
            </a:endParaRPr>
          </a:p>
        </p:txBody>
      </p:sp>
      <p:grpSp>
        <p:nvGrpSpPr>
          <p:cNvPr id="6" name="Group 6"/>
          <p:cNvGrpSpPr/>
          <p:nvPr/>
        </p:nvGrpSpPr>
        <p:grpSpPr>
          <a:xfrm>
            <a:off x="8327818" y="3311270"/>
            <a:ext cx="9545813" cy="5227566"/>
            <a:chOff x="0" y="0"/>
            <a:chExt cx="2514124" cy="1376807"/>
          </a:xfrm>
        </p:grpSpPr>
        <p:sp>
          <p:nvSpPr>
            <p:cNvPr id="7" name="Freeform 7"/>
            <p:cNvSpPr/>
            <p:nvPr/>
          </p:nvSpPr>
          <p:spPr>
            <a:xfrm>
              <a:off x="0" y="0"/>
              <a:ext cx="2514123" cy="1376807"/>
            </a:xfrm>
            <a:custGeom>
              <a:avLst/>
              <a:gdLst/>
              <a:ahLst/>
              <a:cxnLst/>
              <a:rect l="l" t="t" r="r" b="b"/>
              <a:pathLst>
                <a:path w="2514123" h="1376807">
                  <a:moveTo>
                    <a:pt x="0" y="0"/>
                  </a:moveTo>
                  <a:lnTo>
                    <a:pt x="2514123" y="0"/>
                  </a:lnTo>
                  <a:lnTo>
                    <a:pt x="2514123" y="1376807"/>
                  </a:lnTo>
                  <a:lnTo>
                    <a:pt x="0" y="1376807"/>
                  </a:lnTo>
                  <a:close/>
                </a:path>
              </a:pathLst>
            </a:custGeom>
            <a:solidFill>
              <a:srgbClr val="FFFFFF"/>
            </a:solidFill>
            <a:ln w="38100" cap="sq">
              <a:solidFill>
                <a:srgbClr val="004AAD"/>
              </a:solidFill>
              <a:prstDash val="lgDash"/>
              <a:miter/>
            </a:ln>
          </p:spPr>
        </p:sp>
        <p:sp>
          <p:nvSpPr>
            <p:cNvPr id="8" name="TextBox 8"/>
            <p:cNvSpPr txBox="1"/>
            <p:nvPr/>
          </p:nvSpPr>
          <p:spPr>
            <a:xfrm>
              <a:off x="0" y="-38100"/>
              <a:ext cx="2514124" cy="1414907"/>
            </a:xfrm>
            <a:prstGeom prst="rect">
              <a:avLst/>
            </a:prstGeom>
          </p:spPr>
          <p:txBody>
            <a:bodyPr lIns="50800" tIns="50800" rIns="50800" bIns="50800" rtlCol="0" anchor="ctr"/>
            <a:lstStyle/>
            <a:p>
              <a:pPr algn="ctr">
                <a:lnSpc>
                  <a:spcPts val="3359"/>
                </a:lnSpc>
              </a:pPr>
              <a:endParaRPr/>
            </a:p>
          </p:txBody>
        </p:sp>
      </p:grpSp>
      <p:sp>
        <p:nvSpPr>
          <p:cNvPr id="9" name="TextBox 9"/>
          <p:cNvSpPr txBox="1"/>
          <p:nvPr/>
        </p:nvSpPr>
        <p:spPr>
          <a:xfrm>
            <a:off x="8519537" y="3402833"/>
            <a:ext cx="9162374" cy="5005877"/>
          </a:xfrm>
          <a:prstGeom prst="rect">
            <a:avLst/>
          </a:prstGeom>
        </p:spPr>
        <p:txBody>
          <a:bodyPr lIns="0" tIns="0" rIns="0" bIns="0" rtlCol="0" anchor="t">
            <a:spAutoFit/>
          </a:bodyPr>
          <a:lstStyle/>
          <a:p>
            <a:pPr algn="just">
              <a:lnSpc>
                <a:spcPts val="3359"/>
              </a:lnSpc>
            </a:pPr>
            <a:r>
              <a:rPr lang="en-US" sz="2400" b="1">
                <a:solidFill>
                  <a:srgbClr val="0024D4"/>
                </a:solidFill>
                <a:latin typeface="Montserrat Bold"/>
                <a:ea typeface="Montserrat Bold"/>
                <a:cs typeface="Montserrat Bold"/>
                <a:sym typeface="Montserrat Bold"/>
              </a:rPr>
              <a:t>Coastal eastern cities</a:t>
            </a:r>
            <a:r>
              <a:rPr lang="en-US" sz="2400">
                <a:solidFill>
                  <a:srgbClr val="0024D4"/>
                </a:solidFill>
                <a:latin typeface="Montserrat"/>
                <a:ea typeface="Montserrat"/>
                <a:cs typeface="Montserrat"/>
                <a:sym typeface="Montserrat"/>
              </a:rPr>
              <a:t> such as Alagoas and Sergipe, belong to the </a:t>
            </a:r>
            <a:r>
              <a:rPr lang="en-US" sz="2400" b="1">
                <a:solidFill>
                  <a:srgbClr val="18BC32"/>
                </a:solidFill>
                <a:latin typeface="Montserrat Bold"/>
                <a:ea typeface="Montserrat Bold"/>
                <a:cs typeface="Montserrat Bold"/>
                <a:sym typeface="Montserrat Bold"/>
              </a:rPr>
              <a:t>2nd hotspot location</a:t>
            </a:r>
            <a:r>
              <a:rPr lang="en-US" sz="2400">
                <a:solidFill>
                  <a:srgbClr val="0024D4"/>
                </a:solidFill>
                <a:latin typeface="Montserrat"/>
                <a:ea typeface="Montserrat"/>
                <a:cs typeface="Montserrat"/>
                <a:sym typeface="Montserrat"/>
              </a:rPr>
              <a:t> for customer origin, with shipping ports such as porte de saupe (5th largest). </a:t>
            </a:r>
          </a:p>
          <a:p>
            <a:pPr algn="just">
              <a:lnSpc>
                <a:spcPts val="3359"/>
              </a:lnSpc>
            </a:pPr>
            <a:endParaRPr lang="en-US" sz="2400">
              <a:solidFill>
                <a:srgbClr val="0024D4"/>
              </a:solidFill>
              <a:latin typeface="Montserrat"/>
              <a:ea typeface="Montserrat"/>
              <a:cs typeface="Montserrat"/>
              <a:sym typeface="Montserrat"/>
            </a:endParaRPr>
          </a:p>
          <a:p>
            <a:pPr algn="just">
              <a:lnSpc>
                <a:spcPts val="3359"/>
              </a:lnSpc>
            </a:pPr>
            <a:r>
              <a:rPr lang="en-US" sz="2400">
                <a:solidFill>
                  <a:srgbClr val="0024D4"/>
                </a:solidFill>
                <a:latin typeface="Montserrat"/>
                <a:ea typeface="Montserrat"/>
                <a:cs typeface="Montserrat"/>
                <a:sym typeface="Montserrat"/>
              </a:rPr>
              <a:t>Compared to SP (with Brazil’s busiest trade ports), the trade stress on industrial infrastructure on these cities are less (i.e. </a:t>
            </a:r>
            <a:r>
              <a:rPr lang="en-US" sz="2400" b="1">
                <a:solidFill>
                  <a:srgbClr val="18BC32"/>
                </a:solidFill>
                <a:latin typeface="Montserrat Bold"/>
                <a:ea typeface="Montserrat Bold"/>
                <a:cs typeface="Montserrat Bold"/>
                <a:sym typeface="Montserrat Bold"/>
              </a:rPr>
              <a:t>less congestion, less freight competition), therefore potentially less delivery delay</a:t>
            </a:r>
            <a:r>
              <a:rPr lang="en-US" sz="2400">
                <a:solidFill>
                  <a:srgbClr val="0024D4"/>
                </a:solidFill>
                <a:latin typeface="Montserrat"/>
                <a:ea typeface="Montserrat"/>
                <a:cs typeface="Montserrat"/>
                <a:sym typeface="Montserrat"/>
              </a:rPr>
              <a:t>.</a:t>
            </a:r>
          </a:p>
          <a:p>
            <a:pPr algn="just">
              <a:lnSpc>
                <a:spcPts val="3359"/>
              </a:lnSpc>
            </a:pPr>
            <a:endParaRPr lang="en-US" sz="2400">
              <a:solidFill>
                <a:srgbClr val="0024D4"/>
              </a:solidFill>
              <a:latin typeface="Montserrat"/>
              <a:ea typeface="Montserrat"/>
              <a:cs typeface="Montserrat"/>
              <a:sym typeface="Montserrat"/>
            </a:endParaRPr>
          </a:p>
          <a:p>
            <a:pPr algn="just">
              <a:lnSpc>
                <a:spcPts val="3359"/>
              </a:lnSpc>
            </a:pPr>
            <a:r>
              <a:rPr lang="en-US" sz="2400">
                <a:solidFill>
                  <a:srgbClr val="0024D4"/>
                </a:solidFill>
                <a:latin typeface="Montserrat"/>
                <a:ea typeface="Montserrat"/>
                <a:cs typeface="Montserrat"/>
                <a:sym typeface="Montserrat"/>
              </a:rPr>
              <a:t>Under-tapped business opportunity of </a:t>
            </a:r>
            <a:r>
              <a:rPr lang="en-US" sz="2400" b="1">
                <a:solidFill>
                  <a:srgbClr val="18BC32"/>
                </a:solidFill>
                <a:latin typeface="Montserrat Bold"/>
                <a:ea typeface="Montserrat Bold"/>
                <a:cs typeface="Montserrat Bold"/>
                <a:sym typeface="Montserrat Bold"/>
              </a:rPr>
              <a:t>bringing SP specialty beyond SP</a:t>
            </a:r>
            <a:r>
              <a:rPr lang="en-US" sz="2400">
                <a:solidFill>
                  <a:srgbClr val="0024D4"/>
                </a:solidFill>
                <a:latin typeface="Montserrat"/>
                <a:ea typeface="Montserrat"/>
                <a:cs typeface="Montserrat"/>
                <a:sym typeface="Montserrat"/>
              </a:rPr>
              <a:t> (potentially via intranational ship routes)</a:t>
            </a:r>
          </a:p>
        </p:txBody>
      </p:sp>
      <p:sp>
        <p:nvSpPr>
          <p:cNvPr id="10" name="Freeform 10"/>
          <p:cNvSpPr/>
          <p:nvPr/>
        </p:nvSpPr>
        <p:spPr>
          <a:xfrm>
            <a:off x="6044315" y="3641551"/>
            <a:ext cx="2146954" cy="2146954"/>
          </a:xfrm>
          <a:custGeom>
            <a:avLst/>
            <a:gdLst/>
            <a:ahLst/>
            <a:cxnLst/>
            <a:rect l="l" t="t" r="r" b="b"/>
            <a:pathLst>
              <a:path w="2146954" h="2146954">
                <a:moveTo>
                  <a:pt x="0" y="0"/>
                </a:moveTo>
                <a:lnTo>
                  <a:pt x="2146954" y="0"/>
                </a:lnTo>
                <a:lnTo>
                  <a:pt x="2146954" y="2146954"/>
                </a:lnTo>
                <a:lnTo>
                  <a:pt x="0" y="21469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84279" flipH="1">
            <a:off x="-3097688" y="-7255452"/>
            <a:ext cx="23452785" cy="23452785"/>
          </a:xfrm>
          <a:custGeom>
            <a:avLst/>
            <a:gdLst/>
            <a:ahLst/>
            <a:cxnLst/>
            <a:rect l="l" t="t" r="r" b="b"/>
            <a:pathLst>
              <a:path w="23452785" h="23452785">
                <a:moveTo>
                  <a:pt x="23452785" y="0"/>
                </a:moveTo>
                <a:lnTo>
                  <a:pt x="0" y="0"/>
                </a:lnTo>
                <a:lnTo>
                  <a:pt x="0" y="23452785"/>
                </a:lnTo>
                <a:lnTo>
                  <a:pt x="23452785" y="23452785"/>
                </a:lnTo>
                <a:lnTo>
                  <a:pt x="23452785"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93634" y="2168722"/>
            <a:ext cx="16700732" cy="6915150"/>
          </a:xfrm>
          <a:prstGeom prst="rect">
            <a:avLst/>
          </a:prstGeom>
        </p:spPr>
        <p:txBody>
          <a:bodyPr lIns="0" tIns="0" rIns="0" bIns="0" rtlCol="0" anchor="t">
            <a:spAutoFit/>
          </a:bodyPr>
          <a:lstStyle/>
          <a:p>
            <a:pPr algn="just">
              <a:lnSpc>
                <a:spcPts val="4200"/>
              </a:lnSpc>
            </a:pPr>
            <a:r>
              <a:rPr lang="en-US" sz="3000">
                <a:solidFill>
                  <a:srgbClr val="0024D4"/>
                </a:solidFill>
                <a:latin typeface="Montserrat"/>
                <a:ea typeface="Montserrat"/>
                <a:cs typeface="Montserrat"/>
                <a:sym typeface="Montserrat"/>
              </a:rPr>
              <a:t>Rationale: </a:t>
            </a:r>
            <a:r>
              <a:rPr lang="en-US" sz="3000" b="1">
                <a:solidFill>
                  <a:srgbClr val="0024D4"/>
                </a:solidFill>
                <a:latin typeface="Montserrat Bold"/>
                <a:ea typeface="Montserrat Bold"/>
                <a:cs typeface="Montserrat Bold"/>
                <a:sym typeface="Montserrat Bold"/>
              </a:rPr>
              <a:t>Expand customer base and seller fleet</a:t>
            </a:r>
            <a:r>
              <a:rPr lang="en-US" sz="3000">
                <a:solidFill>
                  <a:srgbClr val="0024D4"/>
                </a:solidFill>
                <a:latin typeface="Montserrat"/>
                <a:ea typeface="Montserrat"/>
                <a:cs typeface="Montserrat"/>
                <a:sym typeface="Montserrat"/>
              </a:rPr>
              <a:t> can directly increase number of users of Olist platform.</a:t>
            </a:r>
          </a:p>
          <a:p>
            <a:pPr marL="647700" lvl="1" indent="-323850" algn="just">
              <a:lnSpc>
                <a:spcPts val="4200"/>
              </a:lnSpc>
              <a:buFont typeface="Arial"/>
              <a:buChar char="•"/>
            </a:pPr>
            <a:r>
              <a:rPr lang="en-US" sz="3000">
                <a:solidFill>
                  <a:srgbClr val="0024D4"/>
                </a:solidFill>
                <a:latin typeface="Montserrat"/>
                <a:ea typeface="Montserrat"/>
                <a:cs typeface="Montserrat"/>
                <a:sym typeface="Montserrat"/>
              </a:rPr>
              <a:t>Direct approach towards increasing sales volume and revenue</a:t>
            </a:r>
          </a:p>
          <a:p>
            <a:pPr algn="just">
              <a:lnSpc>
                <a:spcPts val="4200"/>
              </a:lnSpc>
            </a:pPr>
            <a:endParaRPr lang="en-US" sz="3000">
              <a:solidFill>
                <a:srgbClr val="0024D4"/>
              </a:solidFill>
              <a:latin typeface="Montserrat"/>
              <a:ea typeface="Montserrat"/>
              <a:cs typeface="Montserrat"/>
              <a:sym typeface="Montserrat"/>
            </a:endParaRPr>
          </a:p>
          <a:p>
            <a:pPr algn="just">
              <a:lnSpc>
                <a:spcPts val="4200"/>
              </a:lnSpc>
            </a:pPr>
            <a:r>
              <a:rPr lang="en-US" sz="3000">
                <a:solidFill>
                  <a:srgbClr val="0024D4"/>
                </a:solidFill>
                <a:latin typeface="Montserrat"/>
                <a:ea typeface="Montserrat"/>
                <a:cs typeface="Montserrat"/>
                <a:sym typeface="Montserrat"/>
              </a:rPr>
              <a:t>(a) </a:t>
            </a:r>
            <a:r>
              <a:rPr lang="en-US" sz="3000" b="1">
                <a:solidFill>
                  <a:srgbClr val="0024D4"/>
                </a:solidFill>
                <a:latin typeface="Montserrat Bold"/>
                <a:ea typeface="Montserrat Bold"/>
                <a:cs typeface="Montserrat Bold"/>
                <a:sym typeface="Montserrat Bold"/>
              </a:rPr>
              <a:t>Advertising </a:t>
            </a:r>
            <a:r>
              <a:rPr lang="en-US" sz="3000">
                <a:solidFill>
                  <a:srgbClr val="0024D4"/>
                </a:solidFill>
                <a:latin typeface="Montserrat"/>
                <a:ea typeface="Montserrat"/>
                <a:cs typeface="Montserrat"/>
                <a:sym typeface="Montserrat"/>
              </a:rPr>
              <a:t>of Olist platform in coastal Eastern cities [non-price strategy]</a:t>
            </a:r>
          </a:p>
          <a:p>
            <a:pPr marL="647700" lvl="1" indent="-323850" algn="just">
              <a:lnSpc>
                <a:spcPts val="4200"/>
              </a:lnSpc>
              <a:buFont typeface="Arial"/>
              <a:buChar char="•"/>
            </a:pPr>
            <a:r>
              <a:rPr lang="en-US" sz="3000">
                <a:solidFill>
                  <a:srgbClr val="0024D4"/>
                </a:solidFill>
                <a:latin typeface="Montserrat"/>
                <a:ea typeface="Montserrat"/>
                <a:cs typeface="Montserrat"/>
                <a:sym typeface="Montserrat"/>
              </a:rPr>
              <a:t>Via social media advertisement, road banners, etc.</a:t>
            </a:r>
          </a:p>
          <a:p>
            <a:pPr marL="647700" lvl="1" indent="-323850" algn="just">
              <a:lnSpc>
                <a:spcPts val="4200"/>
              </a:lnSpc>
              <a:buFont typeface="Arial"/>
              <a:buChar char="•"/>
            </a:pPr>
            <a:r>
              <a:rPr lang="en-US" sz="3000">
                <a:solidFill>
                  <a:srgbClr val="0024D4"/>
                </a:solidFill>
                <a:latin typeface="Montserrat"/>
                <a:ea typeface="Montserrat"/>
                <a:cs typeface="Montserrat"/>
                <a:sym typeface="Montserrat"/>
              </a:rPr>
              <a:t>Encourage local merchants to go online</a:t>
            </a:r>
          </a:p>
          <a:p>
            <a:pPr algn="just">
              <a:lnSpc>
                <a:spcPts val="4200"/>
              </a:lnSpc>
            </a:pPr>
            <a:endParaRPr lang="en-US" sz="3000">
              <a:solidFill>
                <a:srgbClr val="0024D4"/>
              </a:solidFill>
              <a:latin typeface="Montserrat"/>
              <a:ea typeface="Montserrat"/>
              <a:cs typeface="Montserrat"/>
              <a:sym typeface="Montserrat"/>
            </a:endParaRPr>
          </a:p>
          <a:p>
            <a:pPr algn="just">
              <a:lnSpc>
                <a:spcPts val="4200"/>
              </a:lnSpc>
            </a:pPr>
            <a:r>
              <a:rPr lang="en-US" sz="3000">
                <a:solidFill>
                  <a:srgbClr val="0024D4"/>
                </a:solidFill>
                <a:latin typeface="Montserrat"/>
                <a:ea typeface="Montserrat"/>
                <a:cs typeface="Montserrat"/>
                <a:sym typeface="Montserrat"/>
              </a:rPr>
              <a:t>(b) </a:t>
            </a:r>
            <a:r>
              <a:rPr lang="en-US" sz="3000" b="1">
                <a:solidFill>
                  <a:srgbClr val="0024D4"/>
                </a:solidFill>
                <a:latin typeface="Montserrat Bold"/>
                <a:ea typeface="Montserrat Bold"/>
                <a:cs typeface="Montserrat Bold"/>
                <a:sym typeface="Montserrat Bold"/>
              </a:rPr>
              <a:t>Establish local Olist service centres</a:t>
            </a:r>
            <a:r>
              <a:rPr lang="en-US" sz="3000">
                <a:solidFill>
                  <a:srgbClr val="0024D4"/>
                </a:solidFill>
                <a:latin typeface="Montserrat"/>
                <a:ea typeface="Montserrat"/>
                <a:cs typeface="Montserrat"/>
                <a:sym typeface="Montserrat"/>
              </a:rPr>
              <a:t> to ensure quality service delivery</a:t>
            </a:r>
          </a:p>
          <a:p>
            <a:pPr marL="647700" lvl="1" indent="-323850" algn="just">
              <a:lnSpc>
                <a:spcPts val="4200"/>
              </a:lnSpc>
              <a:buFont typeface="Arial"/>
              <a:buChar char="•"/>
            </a:pPr>
            <a:r>
              <a:rPr lang="en-US" sz="3000">
                <a:solidFill>
                  <a:srgbClr val="0024D4"/>
                </a:solidFill>
                <a:latin typeface="Montserrat"/>
                <a:ea typeface="Montserrat"/>
                <a:cs typeface="Montserrat"/>
                <a:sym typeface="Montserrat"/>
              </a:rPr>
              <a:t>Expansion comes with the need to maintain or better review scores (a measurement of service delivery standards)</a:t>
            </a:r>
          </a:p>
          <a:p>
            <a:pPr marL="647700" lvl="1" indent="-323850" algn="just">
              <a:lnSpc>
                <a:spcPts val="4200"/>
              </a:lnSpc>
              <a:buFont typeface="Arial"/>
              <a:buChar char="•"/>
            </a:pPr>
            <a:r>
              <a:rPr lang="en-US" sz="3000" b="1">
                <a:solidFill>
                  <a:srgbClr val="0024D4"/>
                </a:solidFill>
                <a:latin typeface="Montserrat Bold"/>
                <a:ea typeface="Montserrat Bold"/>
                <a:cs typeface="Montserrat Bold"/>
                <a:sym typeface="Montserrat Bold"/>
              </a:rPr>
              <a:t>Partnership with well-related local provincial carrier services</a:t>
            </a:r>
            <a:r>
              <a:rPr lang="en-US" sz="3000">
                <a:solidFill>
                  <a:srgbClr val="0024D4"/>
                </a:solidFill>
                <a:latin typeface="Montserrat"/>
                <a:ea typeface="Montserrat"/>
                <a:cs typeface="Montserrat"/>
                <a:sym typeface="Montserrat"/>
              </a:rPr>
              <a:t> to ensure swift delivery within the cities [</a:t>
            </a:r>
            <a:r>
              <a:rPr lang="en-US" sz="3000" b="1">
                <a:solidFill>
                  <a:srgbClr val="0024D4"/>
                </a:solidFill>
                <a:latin typeface="Montserrat Bold"/>
                <a:ea typeface="Montserrat Bold"/>
                <a:cs typeface="Montserrat Bold"/>
                <a:sym typeface="Montserrat Bold"/>
              </a:rPr>
              <a:t>vendor selection</a:t>
            </a:r>
            <a:r>
              <a:rPr lang="en-US" sz="3000">
                <a:solidFill>
                  <a:srgbClr val="0024D4"/>
                </a:solidFill>
                <a:latin typeface="Montserrat"/>
                <a:ea typeface="Montserrat"/>
                <a:cs typeface="Montserrat"/>
                <a:sym typeface="Montserrat"/>
              </a:rPr>
              <a:t>]</a:t>
            </a:r>
          </a:p>
        </p:txBody>
      </p:sp>
      <p:sp>
        <p:nvSpPr>
          <p:cNvPr id="4" name="TextBox 4"/>
          <p:cNvSpPr txBox="1"/>
          <p:nvPr/>
        </p:nvSpPr>
        <p:spPr>
          <a:xfrm>
            <a:off x="197216" y="499745"/>
            <a:ext cx="17893569" cy="953135"/>
          </a:xfrm>
          <a:prstGeom prst="rect">
            <a:avLst/>
          </a:prstGeom>
        </p:spPr>
        <p:txBody>
          <a:bodyPr lIns="0" tIns="0" rIns="0" bIns="0" rtlCol="0" anchor="t">
            <a:spAutoFit/>
          </a:bodyPr>
          <a:lstStyle/>
          <a:p>
            <a:pPr algn="ctr">
              <a:lnSpc>
                <a:spcPts val="7839"/>
              </a:lnSpc>
            </a:pPr>
            <a:r>
              <a:rPr lang="en-US" sz="5599" b="1">
                <a:solidFill>
                  <a:srgbClr val="2BB4D4"/>
                </a:solidFill>
                <a:latin typeface="Montserrat Bold"/>
                <a:ea typeface="Montserrat Bold"/>
                <a:cs typeface="Montserrat Bold"/>
                <a:sym typeface="Montserrat Bold"/>
              </a:rPr>
              <a:t>Strategy 4: Expansion of Presence Beyond SP</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84279" flipH="1">
            <a:off x="-3255951" y="-7748807"/>
            <a:ext cx="23452785" cy="23452785"/>
          </a:xfrm>
          <a:custGeom>
            <a:avLst/>
            <a:gdLst/>
            <a:ahLst/>
            <a:cxnLst/>
            <a:rect l="l" t="t" r="r" b="b"/>
            <a:pathLst>
              <a:path w="23452785" h="23452785">
                <a:moveTo>
                  <a:pt x="23452785" y="0"/>
                </a:moveTo>
                <a:lnTo>
                  <a:pt x="0" y="0"/>
                </a:lnTo>
                <a:lnTo>
                  <a:pt x="0" y="23452784"/>
                </a:lnTo>
                <a:lnTo>
                  <a:pt x="23452785" y="23452784"/>
                </a:lnTo>
                <a:lnTo>
                  <a:pt x="23452785"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038580" y="5121986"/>
            <a:ext cx="6210840" cy="877620"/>
          </a:xfrm>
          <a:prstGeom prst="rect">
            <a:avLst/>
          </a:prstGeom>
        </p:spPr>
        <p:txBody>
          <a:bodyPr lIns="0" tIns="0" rIns="0" bIns="0" rtlCol="0" anchor="t">
            <a:spAutoFit/>
          </a:bodyPr>
          <a:lstStyle/>
          <a:p>
            <a:pPr algn="ctr">
              <a:lnSpc>
                <a:spcPts val="7279"/>
              </a:lnSpc>
            </a:pPr>
            <a:r>
              <a:rPr lang="en-US" sz="5199" b="1">
                <a:solidFill>
                  <a:srgbClr val="2BB4D4"/>
                </a:solidFill>
                <a:latin typeface="Montserrat Bold"/>
                <a:ea typeface="Montserrat Bold"/>
                <a:cs typeface="Montserrat Bold"/>
                <a:sym typeface="Montserrat Bold"/>
              </a:rPr>
              <a:t>Any questions?</a:t>
            </a:r>
          </a:p>
        </p:txBody>
      </p:sp>
      <p:sp>
        <p:nvSpPr>
          <p:cNvPr id="4" name="TextBox 4"/>
          <p:cNvSpPr txBox="1"/>
          <p:nvPr/>
        </p:nvSpPr>
        <p:spPr>
          <a:xfrm>
            <a:off x="5421918" y="3587623"/>
            <a:ext cx="7608281" cy="1724863"/>
          </a:xfrm>
          <a:prstGeom prst="rect">
            <a:avLst/>
          </a:prstGeom>
        </p:spPr>
        <p:txBody>
          <a:bodyPr wrap="square" lIns="0" tIns="0" rIns="0" bIns="0" rtlCol="0" anchor="t">
            <a:spAutoFit/>
          </a:bodyPr>
          <a:lstStyle/>
          <a:p>
            <a:pPr algn="ctr">
              <a:lnSpc>
                <a:spcPts val="14132"/>
              </a:lnSpc>
            </a:pPr>
            <a:r>
              <a:rPr lang="en-US" sz="10094" b="1" dirty="0">
                <a:solidFill>
                  <a:srgbClr val="2BB4D4"/>
                </a:solidFill>
                <a:latin typeface="Montserrat Bold"/>
                <a:ea typeface="Montserrat Bold"/>
                <a:cs typeface="Montserrat Bold"/>
                <a:sym typeface="Montserrat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073461">
            <a:off x="-9281995" y="-5154521"/>
            <a:ext cx="17617704" cy="17617704"/>
          </a:xfrm>
          <a:custGeom>
            <a:avLst/>
            <a:gdLst/>
            <a:ahLst/>
            <a:cxnLst/>
            <a:rect l="l" t="t" r="r" b="b"/>
            <a:pathLst>
              <a:path w="17617704" h="17617704">
                <a:moveTo>
                  <a:pt x="0" y="0"/>
                </a:moveTo>
                <a:lnTo>
                  <a:pt x="17617703" y="0"/>
                </a:lnTo>
                <a:lnTo>
                  <a:pt x="17617703" y="17617703"/>
                </a:lnTo>
                <a:lnTo>
                  <a:pt x="0" y="17617703"/>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028700" y="495328"/>
            <a:ext cx="13983872" cy="1200095"/>
          </a:xfrm>
          <a:prstGeom prst="rect">
            <a:avLst/>
          </a:prstGeom>
        </p:spPr>
        <p:txBody>
          <a:bodyPr lIns="0" tIns="0" rIns="0" bIns="0" rtlCol="0" anchor="t">
            <a:spAutoFit/>
          </a:bodyPr>
          <a:lstStyle/>
          <a:p>
            <a:pPr algn="l">
              <a:lnSpc>
                <a:spcPts val="9000"/>
              </a:lnSpc>
            </a:pPr>
            <a:r>
              <a:rPr lang="en-US" sz="9000" b="1">
                <a:solidFill>
                  <a:srgbClr val="2BB4D4"/>
                </a:solidFill>
                <a:latin typeface="Montserrat Bold"/>
                <a:ea typeface="Montserrat Bold"/>
                <a:cs typeface="Montserrat Bold"/>
                <a:sym typeface="Montserrat Bold"/>
              </a:rPr>
              <a:t>Business Questions</a:t>
            </a:r>
          </a:p>
        </p:txBody>
      </p:sp>
      <p:sp>
        <p:nvSpPr>
          <p:cNvPr id="4" name="TextBox 4"/>
          <p:cNvSpPr txBox="1"/>
          <p:nvPr/>
        </p:nvSpPr>
        <p:spPr>
          <a:xfrm>
            <a:off x="1028700" y="1978387"/>
            <a:ext cx="16705003" cy="8059399"/>
          </a:xfrm>
          <a:prstGeom prst="rect">
            <a:avLst/>
          </a:prstGeom>
        </p:spPr>
        <p:txBody>
          <a:bodyPr lIns="0" tIns="0" rIns="0" bIns="0" rtlCol="0" anchor="t">
            <a:spAutoFit/>
          </a:bodyPr>
          <a:lstStyle/>
          <a:p>
            <a:pPr algn="l">
              <a:lnSpc>
                <a:spcPts val="3779"/>
              </a:lnSpc>
            </a:pPr>
            <a:r>
              <a:rPr lang="en-US" sz="2699" b="1">
                <a:solidFill>
                  <a:srgbClr val="FF4B33"/>
                </a:solidFill>
                <a:latin typeface="Montserrat Bold"/>
                <a:ea typeface="Montserrat Bold"/>
                <a:cs typeface="Montserrat Bold"/>
                <a:sym typeface="Montserrat Bold"/>
              </a:rPr>
              <a:t>Overall Business Performance</a:t>
            </a:r>
          </a:p>
          <a:p>
            <a:pPr marL="518157" lvl="1" indent="-259078" algn="l">
              <a:lnSpc>
                <a:spcPts val="3359"/>
              </a:lnSpc>
              <a:buFont typeface="Arial"/>
              <a:buChar char="•"/>
            </a:pPr>
            <a:r>
              <a:rPr lang="en-US" sz="2399">
                <a:solidFill>
                  <a:srgbClr val="0024D4"/>
                </a:solidFill>
                <a:latin typeface="Montserrat"/>
                <a:ea typeface="Montserrat"/>
                <a:cs typeface="Montserrat"/>
                <a:sym typeface="Montserrat"/>
              </a:rPr>
              <a:t>Level 2: How did Olist fare in terms of its </a:t>
            </a:r>
            <a:r>
              <a:rPr lang="en-US" sz="2399" b="1">
                <a:solidFill>
                  <a:srgbClr val="0024D4"/>
                </a:solidFill>
                <a:latin typeface="Montserrat Bold"/>
                <a:ea typeface="Montserrat Bold"/>
                <a:cs typeface="Montserrat Bold"/>
                <a:sym typeface="Montserrat Bold"/>
              </a:rPr>
              <a:t>business performance</a:t>
            </a:r>
            <a:r>
              <a:rPr lang="en-US" sz="2399">
                <a:solidFill>
                  <a:srgbClr val="0024D4"/>
                </a:solidFill>
                <a:latin typeface="Montserrat"/>
                <a:ea typeface="Montserrat"/>
                <a:cs typeface="Montserrat"/>
                <a:sym typeface="Montserrat"/>
              </a:rPr>
              <a:t> for 2016-2018?</a:t>
            </a:r>
          </a:p>
          <a:p>
            <a:pPr marL="1036314" lvl="2" indent="-345438" algn="l">
              <a:lnSpc>
                <a:spcPts val="3359"/>
              </a:lnSpc>
              <a:buFont typeface="Arial"/>
              <a:buChar char="⚬"/>
            </a:pPr>
            <a:r>
              <a:rPr lang="en-US" sz="2399">
                <a:solidFill>
                  <a:srgbClr val="0024D4"/>
                </a:solidFill>
                <a:latin typeface="Montserrat"/>
                <a:ea typeface="Montserrat"/>
                <a:cs typeface="Montserrat"/>
                <a:sym typeface="Montserrat"/>
              </a:rPr>
              <a:t>Level 3: What is Olist’s business performance in terms of </a:t>
            </a:r>
            <a:r>
              <a:rPr lang="en-US" sz="2399" u="sng">
                <a:solidFill>
                  <a:srgbClr val="0024D4"/>
                </a:solidFill>
                <a:latin typeface="Montserrat"/>
                <a:ea typeface="Montserrat"/>
                <a:cs typeface="Montserrat"/>
                <a:sym typeface="Montserrat"/>
              </a:rPr>
              <a:t>monthly sales volume</a:t>
            </a:r>
            <a:r>
              <a:rPr lang="en-US" sz="2399">
                <a:solidFill>
                  <a:srgbClr val="0024D4"/>
                </a:solidFill>
                <a:latin typeface="Montserrat"/>
                <a:ea typeface="Montserrat"/>
                <a:cs typeface="Montserrat"/>
                <a:sym typeface="Montserrat"/>
              </a:rPr>
              <a:t>?</a:t>
            </a:r>
          </a:p>
          <a:p>
            <a:pPr marL="1036314" lvl="2" indent="-345438" algn="l">
              <a:lnSpc>
                <a:spcPts val="3359"/>
              </a:lnSpc>
              <a:buFont typeface="Arial"/>
              <a:buChar char="⚬"/>
            </a:pPr>
            <a:r>
              <a:rPr lang="en-US" sz="2399">
                <a:solidFill>
                  <a:srgbClr val="0024D4"/>
                </a:solidFill>
                <a:latin typeface="Montserrat"/>
                <a:ea typeface="Montserrat"/>
                <a:cs typeface="Montserrat"/>
                <a:sym typeface="Montserrat"/>
              </a:rPr>
              <a:t>Level 3: What is Olist’s business performance in terms of </a:t>
            </a:r>
            <a:r>
              <a:rPr lang="en-US" sz="2399" u="sng">
                <a:solidFill>
                  <a:srgbClr val="0024D4"/>
                </a:solidFill>
                <a:latin typeface="Montserrat"/>
                <a:ea typeface="Montserrat"/>
                <a:cs typeface="Montserrat"/>
                <a:sym typeface="Montserrat"/>
              </a:rPr>
              <a:t>monthly platform score</a:t>
            </a:r>
            <a:r>
              <a:rPr lang="en-US" sz="2399">
                <a:solidFill>
                  <a:srgbClr val="0024D4"/>
                </a:solidFill>
                <a:latin typeface="Montserrat"/>
                <a:ea typeface="Montserrat"/>
                <a:cs typeface="Montserrat"/>
                <a:sym typeface="Montserrat"/>
              </a:rPr>
              <a:t>?</a:t>
            </a:r>
          </a:p>
          <a:p>
            <a:pPr marL="1036314" lvl="2" indent="-345438" algn="l">
              <a:lnSpc>
                <a:spcPts val="3359"/>
              </a:lnSpc>
              <a:buFont typeface="Arial"/>
              <a:buChar char="⚬"/>
            </a:pPr>
            <a:r>
              <a:rPr lang="en-US" sz="2399">
                <a:solidFill>
                  <a:srgbClr val="0024D4"/>
                </a:solidFill>
                <a:latin typeface="Montserrat"/>
                <a:ea typeface="Montserrat"/>
                <a:cs typeface="Montserrat"/>
                <a:sym typeface="Montserrat"/>
              </a:rPr>
              <a:t>Level 3: What is Olist’s business performance in terms of </a:t>
            </a:r>
            <a:r>
              <a:rPr lang="en-US" sz="2399" u="sng">
                <a:solidFill>
                  <a:srgbClr val="0024D4"/>
                </a:solidFill>
                <a:latin typeface="Montserrat"/>
                <a:ea typeface="Montserrat"/>
                <a:cs typeface="Montserrat"/>
                <a:sym typeface="Montserrat"/>
              </a:rPr>
              <a:t>monthly revenue</a:t>
            </a:r>
            <a:r>
              <a:rPr lang="en-US" sz="2399">
                <a:solidFill>
                  <a:srgbClr val="0024D4"/>
                </a:solidFill>
                <a:latin typeface="Montserrat"/>
                <a:ea typeface="Montserrat"/>
                <a:cs typeface="Montserrat"/>
                <a:sym typeface="Montserrat"/>
              </a:rPr>
              <a:t>?</a:t>
            </a:r>
          </a:p>
          <a:p>
            <a:pPr marL="1036314" lvl="2" indent="-345438" algn="l">
              <a:lnSpc>
                <a:spcPts val="3359"/>
              </a:lnSpc>
              <a:buFont typeface="Arial"/>
              <a:buChar char="⚬"/>
            </a:pPr>
            <a:r>
              <a:rPr lang="en-US" sz="2399">
                <a:solidFill>
                  <a:srgbClr val="0024D4"/>
                </a:solidFill>
                <a:latin typeface="Montserrat"/>
                <a:ea typeface="Montserrat"/>
                <a:cs typeface="Montserrat"/>
                <a:sym typeface="Montserrat"/>
              </a:rPr>
              <a:t>Level 3: What is Olist’s business performance in terms of </a:t>
            </a:r>
            <a:r>
              <a:rPr lang="en-US" sz="2399" u="sng">
                <a:solidFill>
                  <a:srgbClr val="0024D4"/>
                </a:solidFill>
                <a:latin typeface="Montserrat"/>
                <a:ea typeface="Montserrat"/>
                <a:cs typeface="Montserrat"/>
                <a:sym typeface="Montserrat"/>
              </a:rPr>
              <a:t>customer base growth</a:t>
            </a:r>
            <a:r>
              <a:rPr lang="en-US" sz="2399">
                <a:solidFill>
                  <a:srgbClr val="0024D4"/>
                </a:solidFill>
                <a:latin typeface="Montserrat"/>
                <a:ea typeface="Montserrat"/>
                <a:cs typeface="Montserrat"/>
                <a:sym typeface="Montserrat"/>
              </a:rPr>
              <a:t>?</a:t>
            </a:r>
          </a:p>
          <a:p>
            <a:pPr marL="1036314" lvl="2" indent="-345438" algn="l">
              <a:lnSpc>
                <a:spcPts val="3359"/>
              </a:lnSpc>
              <a:buFont typeface="Arial"/>
              <a:buChar char="⚬"/>
            </a:pPr>
            <a:r>
              <a:rPr lang="en-US" sz="2399">
                <a:solidFill>
                  <a:srgbClr val="0024D4"/>
                </a:solidFill>
                <a:latin typeface="Montserrat"/>
                <a:ea typeface="Montserrat"/>
                <a:cs typeface="Montserrat"/>
                <a:sym typeface="Montserrat"/>
              </a:rPr>
              <a:t>Level 3: What is Olist’s business performance in terms of </a:t>
            </a:r>
            <a:r>
              <a:rPr lang="en-US" sz="2399" u="sng">
                <a:solidFill>
                  <a:srgbClr val="0024D4"/>
                </a:solidFill>
                <a:latin typeface="Montserrat"/>
                <a:ea typeface="Montserrat"/>
                <a:cs typeface="Montserrat"/>
                <a:sym typeface="Montserrat"/>
              </a:rPr>
              <a:t>seller fleet growth</a:t>
            </a:r>
            <a:r>
              <a:rPr lang="en-US" sz="2399">
                <a:solidFill>
                  <a:srgbClr val="0024D4"/>
                </a:solidFill>
                <a:latin typeface="Montserrat"/>
                <a:ea typeface="Montserrat"/>
                <a:cs typeface="Montserrat"/>
                <a:sym typeface="Montserrat"/>
              </a:rPr>
              <a:t>?</a:t>
            </a:r>
          </a:p>
          <a:p>
            <a:pPr algn="l">
              <a:lnSpc>
                <a:spcPts val="3359"/>
              </a:lnSpc>
            </a:pPr>
            <a:endParaRPr lang="en-US" sz="2399">
              <a:solidFill>
                <a:srgbClr val="0024D4"/>
              </a:solidFill>
              <a:latin typeface="Montserrat"/>
              <a:ea typeface="Montserrat"/>
              <a:cs typeface="Montserrat"/>
              <a:sym typeface="Montserrat"/>
            </a:endParaRPr>
          </a:p>
          <a:p>
            <a:pPr algn="l">
              <a:lnSpc>
                <a:spcPts val="3779"/>
              </a:lnSpc>
            </a:pPr>
            <a:r>
              <a:rPr lang="en-US" sz="2699" b="1">
                <a:solidFill>
                  <a:srgbClr val="FF4B33"/>
                </a:solidFill>
                <a:latin typeface="Montserrat Bold"/>
                <a:ea typeface="Montserrat Bold"/>
                <a:cs typeface="Montserrat Bold"/>
                <a:sym typeface="Montserrat Bold"/>
              </a:rPr>
              <a:t>Products/Merchants</a:t>
            </a:r>
          </a:p>
          <a:p>
            <a:pPr marL="518157" lvl="1" indent="-259078" algn="l">
              <a:lnSpc>
                <a:spcPts val="3359"/>
              </a:lnSpc>
              <a:buFont typeface="Arial"/>
              <a:buChar char="•"/>
            </a:pPr>
            <a:r>
              <a:rPr lang="en-US" sz="2399">
                <a:solidFill>
                  <a:srgbClr val="0024D4"/>
                </a:solidFill>
                <a:latin typeface="Montserrat"/>
                <a:ea typeface="Montserrat"/>
                <a:cs typeface="Montserrat"/>
                <a:sym typeface="Montserrat"/>
              </a:rPr>
              <a:t>Level 2: Which </a:t>
            </a:r>
            <a:r>
              <a:rPr lang="en-US" sz="2399" b="1">
                <a:solidFill>
                  <a:srgbClr val="0024D4"/>
                </a:solidFill>
                <a:latin typeface="Montserrat Bold"/>
                <a:ea typeface="Montserrat Bold"/>
                <a:cs typeface="Montserrat Bold"/>
                <a:sym typeface="Montserrat Bold"/>
              </a:rPr>
              <a:t>product categories perform best</a:t>
            </a:r>
            <a:r>
              <a:rPr lang="en-US" sz="2399">
                <a:solidFill>
                  <a:srgbClr val="0024D4"/>
                </a:solidFill>
                <a:latin typeface="Montserrat"/>
                <a:ea typeface="Montserrat"/>
                <a:cs typeface="Montserrat"/>
                <a:sym typeface="Montserrat"/>
              </a:rPr>
              <a:t> and how do trends </a:t>
            </a:r>
            <a:r>
              <a:rPr lang="en-US" sz="2399" b="1">
                <a:solidFill>
                  <a:srgbClr val="0024D4"/>
                </a:solidFill>
                <a:latin typeface="Montserrat Bold"/>
                <a:ea typeface="Montserrat Bold"/>
                <a:cs typeface="Montserrat Bold"/>
                <a:sym typeface="Montserrat Bold"/>
              </a:rPr>
              <a:t>impact performance</a:t>
            </a:r>
            <a:r>
              <a:rPr lang="en-US" sz="2399">
                <a:solidFill>
                  <a:srgbClr val="0024D4"/>
                </a:solidFill>
                <a:latin typeface="Montserrat"/>
                <a:ea typeface="Montserrat"/>
                <a:cs typeface="Montserrat"/>
                <a:sym typeface="Montserrat"/>
              </a:rPr>
              <a:t>?</a:t>
            </a:r>
          </a:p>
          <a:p>
            <a:pPr marL="1036314" lvl="2" indent="-345438" algn="l">
              <a:lnSpc>
                <a:spcPts val="3359"/>
              </a:lnSpc>
              <a:buFont typeface="Arial"/>
              <a:buChar char="⚬"/>
            </a:pPr>
            <a:r>
              <a:rPr lang="en-US" sz="2399">
                <a:solidFill>
                  <a:srgbClr val="0024D4"/>
                </a:solidFill>
                <a:latin typeface="Montserrat"/>
                <a:ea typeface="Montserrat"/>
                <a:cs typeface="Montserrat"/>
                <a:sym typeface="Montserrat"/>
              </a:rPr>
              <a:t>Level 3: Which product categories have the </a:t>
            </a:r>
            <a:r>
              <a:rPr lang="en-US" sz="2399" u="sng">
                <a:solidFill>
                  <a:srgbClr val="0024D4"/>
                </a:solidFill>
                <a:latin typeface="Montserrat"/>
                <a:ea typeface="Montserrat"/>
                <a:cs typeface="Montserrat"/>
                <a:sym typeface="Montserrat"/>
              </a:rPr>
              <a:t>highest order volume</a:t>
            </a:r>
            <a:r>
              <a:rPr lang="en-US" sz="2399">
                <a:solidFill>
                  <a:srgbClr val="0024D4"/>
                </a:solidFill>
                <a:latin typeface="Montserrat"/>
                <a:ea typeface="Montserrat"/>
                <a:cs typeface="Montserrat"/>
                <a:sym typeface="Montserrat"/>
              </a:rPr>
              <a:t>?</a:t>
            </a:r>
          </a:p>
          <a:p>
            <a:pPr marL="1036314" lvl="2" indent="-345438" algn="l">
              <a:lnSpc>
                <a:spcPts val="3359"/>
              </a:lnSpc>
              <a:buFont typeface="Arial"/>
              <a:buChar char="⚬"/>
            </a:pPr>
            <a:r>
              <a:rPr lang="en-US" sz="2399">
                <a:solidFill>
                  <a:srgbClr val="0024D4"/>
                </a:solidFill>
                <a:latin typeface="Montserrat"/>
                <a:ea typeface="Montserrat"/>
                <a:cs typeface="Montserrat"/>
                <a:sym typeface="Montserrat"/>
              </a:rPr>
              <a:t>Level 3: Which product categories generate the </a:t>
            </a:r>
            <a:r>
              <a:rPr lang="en-US" sz="2399" u="sng">
                <a:solidFill>
                  <a:srgbClr val="0024D4"/>
                </a:solidFill>
                <a:latin typeface="Montserrat"/>
                <a:ea typeface="Montserrat"/>
                <a:cs typeface="Montserrat"/>
                <a:sym typeface="Montserrat"/>
              </a:rPr>
              <a:t>highest revenue</a:t>
            </a:r>
            <a:r>
              <a:rPr lang="en-US" sz="2399">
                <a:solidFill>
                  <a:srgbClr val="0024D4"/>
                </a:solidFill>
                <a:latin typeface="Montserrat"/>
                <a:ea typeface="Montserrat"/>
                <a:cs typeface="Montserrat"/>
                <a:sym typeface="Montserrat"/>
              </a:rPr>
              <a:t>?</a:t>
            </a:r>
          </a:p>
          <a:p>
            <a:pPr marL="1036314" lvl="2" indent="-345438" algn="l">
              <a:lnSpc>
                <a:spcPts val="3359"/>
              </a:lnSpc>
              <a:buFont typeface="Arial"/>
              <a:buChar char="⚬"/>
            </a:pPr>
            <a:r>
              <a:rPr lang="en-US" sz="2399">
                <a:solidFill>
                  <a:srgbClr val="0024D4"/>
                </a:solidFill>
                <a:latin typeface="Montserrat"/>
                <a:ea typeface="Montserrat"/>
                <a:cs typeface="Montserrat"/>
                <a:sym typeface="Montserrat"/>
              </a:rPr>
              <a:t>Level 3: Which product categories have </a:t>
            </a:r>
            <a:r>
              <a:rPr lang="en-US" sz="2399" u="sng">
                <a:solidFill>
                  <a:srgbClr val="0024D4"/>
                </a:solidFill>
                <a:latin typeface="Montserrat"/>
                <a:ea typeface="Montserrat"/>
                <a:cs typeface="Montserrat"/>
                <a:sym typeface="Montserrat"/>
              </a:rPr>
              <a:t>higher review scores</a:t>
            </a:r>
            <a:r>
              <a:rPr lang="en-US" sz="2399">
                <a:solidFill>
                  <a:srgbClr val="0024D4"/>
                </a:solidFill>
                <a:latin typeface="Montserrat"/>
                <a:ea typeface="Montserrat"/>
                <a:cs typeface="Montserrat"/>
                <a:sym typeface="Montserrat"/>
              </a:rPr>
              <a:t> / generate </a:t>
            </a:r>
            <a:r>
              <a:rPr lang="en-US" sz="2399" u="sng">
                <a:solidFill>
                  <a:srgbClr val="0024D4"/>
                </a:solidFill>
                <a:latin typeface="Montserrat"/>
                <a:ea typeface="Montserrat"/>
                <a:cs typeface="Montserrat"/>
                <a:sym typeface="Montserrat"/>
              </a:rPr>
              <a:t>higher consumer satisfaction</a:t>
            </a:r>
            <a:r>
              <a:rPr lang="en-US" sz="2399">
                <a:solidFill>
                  <a:srgbClr val="0024D4"/>
                </a:solidFill>
                <a:latin typeface="Montserrat"/>
                <a:ea typeface="Montserrat"/>
                <a:cs typeface="Montserrat"/>
                <a:sym typeface="Montserrat"/>
              </a:rPr>
              <a:t>?</a:t>
            </a:r>
          </a:p>
          <a:p>
            <a:pPr marL="1036314" lvl="2" indent="-345438" algn="l">
              <a:lnSpc>
                <a:spcPts val="3359"/>
              </a:lnSpc>
              <a:buFont typeface="Arial"/>
              <a:buChar char="⚬"/>
            </a:pPr>
            <a:r>
              <a:rPr lang="en-US" sz="2399">
                <a:solidFill>
                  <a:srgbClr val="0024D4"/>
                </a:solidFill>
                <a:latin typeface="Montserrat"/>
                <a:ea typeface="Montserrat"/>
                <a:cs typeface="Montserrat"/>
                <a:sym typeface="Montserrat"/>
              </a:rPr>
              <a:t>Level 3: What product categories drive </a:t>
            </a:r>
            <a:r>
              <a:rPr lang="en-US" sz="2399" u="sng">
                <a:solidFill>
                  <a:srgbClr val="0024D4"/>
                </a:solidFill>
                <a:latin typeface="Montserrat"/>
                <a:ea typeface="Montserrat"/>
                <a:cs typeface="Montserrat"/>
                <a:sym typeface="Montserrat"/>
              </a:rPr>
              <a:t>repeat purchases</a:t>
            </a:r>
            <a:r>
              <a:rPr lang="en-US" sz="2399">
                <a:solidFill>
                  <a:srgbClr val="0024D4"/>
                </a:solidFill>
                <a:latin typeface="Montserrat"/>
                <a:ea typeface="Montserrat"/>
                <a:cs typeface="Montserrat"/>
                <a:sym typeface="Montserrat"/>
              </a:rPr>
              <a:t>?</a:t>
            </a:r>
          </a:p>
          <a:p>
            <a:pPr marL="1036314" lvl="2" indent="-345438" algn="l">
              <a:lnSpc>
                <a:spcPts val="3359"/>
              </a:lnSpc>
              <a:buFont typeface="Arial"/>
              <a:buChar char="⚬"/>
            </a:pPr>
            <a:r>
              <a:rPr lang="en-US" sz="2399">
                <a:solidFill>
                  <a:srgbClr val="0024D4"/>
                </a:solidFill>
                <a:latin typeface="Montserrat"/>
                <a:ea typeface="Montserrat"/>
                <a:cs typeface="Montserrat"/>
                <a:sym typeface="Montserrat"/>
              </a:rPr>
              <a:t>Level 3: What </a:t>
            </a:r>
            <a:r>
              <a:rPr lang="en-US" sz="2399" u="sng">
                <a:solidFill>
                  <a:srgbClr val="0024D4"/>
                </a:solidFill>
                <a:latin typeface="Montserrat"/>
                <a:ea typeface="Montserrat"/>
                <a:cs typeface="Montserrat"/>
                <a:sym typeface="Montserrat"/>
              </a:rPr>
              <a:t>seasonal trends of sales volume</a:t>
            </a:r>
            <a:r>
              <a:rPr lang="en-US" sz="2399">
                <a:solidFill>
                  <a:srgbClr val="0024D4"/>
                </a:solidFill>
                <a:latin typeface="Montserrat"/>
                <a:ea typeface="Montserrat"/>
                <a:cs typeface="Montserrat"/>
                <a:sym typeface="Montserrat"/>
              </a:rPr>
              <a:t> do different product categories exhibit?</a:t>
            </a:r>
          </a:p>
          <a:p>
            <a:pPr marL="518157" lvl="1" indent="-259078" algn="l">
              <a:lnSpc>
                <a:spcPts val="3359"/>
              </a:lnSpc>
              <a:buFont typeface="Arial"/>
              <a:buChar char="•"/>
            </a:pPr>
            <a:r>
              <a:rPr lang="en-US" sz="2399">
                <a:solidFill>
                  <a:srgbClr val="0024D4"/>
                </a:solidFill>
                <a:latin typeface="Montserrat"/>
                <a:ea typeface="Montserrat"/>
                <a:cs typeface="Montserrat"/>
                <a:sym typeface="Montserrat"/>
              </a:rPr>
              <a:t>Level 2: How do </a:t>
            </a:r>
            <a:r>
              <a:rPr lang="en-US" sz="2399" b="1">
                <a:solidFill>
                  <a:srgbClr val="0024D4"/>
                </a:solidFill>
                <a:latin typeface="Montserrat Bold"/>
                <a:ea typeface="Montserrat Bold"/>
                <a:cs typeface="Montserrat Bold"/>
                <a:sym typeface="Montserrat Bold"/>
              </a:rPr>
              <a:t>refund-related orders</a:t>
            </a:r>
            <a:r>
              <a:rPr lang="en-US" sz="2399">
                <a:solidFill>
                  <a:srgbClr val="0024D4"/>
                </a:solidFill>
                <a:latin typeface="Montserrat"/>
                <a:ea typeface="Montserrat"/>
                <a:cs typeface="Montserrat"/>
                <a:sym typeface="Montserrat"/>
              </a:rPr>
              <a:t> vary across different months in the year?</a:t>
            </a:r>
          </a:p>
          <a:p>
            <a:pPr marL="1036314" lvl="2" indent="-345438" algn="l">
              <a:lnSpc>
                <a:spcPts val="3359"/>
              </a:lnSpc>
              <a:buFont typeface="Arial"/>
              <a:buChar char="⚬"/>
            </a:pPr>
            <a:r>
              <a:rPr lang="en-US" sz="2399">
                <a:solidFill>
                  <a:srgbClr val="0024D4"/>
                </a:solidFill>
                <a:latin typeface="Montserrat"/>
                <a:ea typeface="Montserrat"/>
                <a:cs typeface="Montserrat"/>
                <a:sym typeface="Montserrat"/>
              </a:rPr>
              <a:t>Level 3: What could be the </a:t>
            </a:r>
            <a:r>
              <a:rPr lang="en-US" sz="2399" u="sng">
                <a:solidFill>
                  <a:srgbClr val="0024D4"/>
                </a:solidFill>
                <a:latin typeface="Montserrat"/>
                <a:ea typeface="Montserrat"/>
                <a:cs typeface="Montserrat"/>
                <a:sym typeface="Montserrat"/>
              </a:rPr>
              <a:t>underlying reasons for the peaks</a:t>
            </a:r>
            <a:r>
              <a:rPr lang="en-US" sz="2399">
                <a:solidFill>
                  <a:srgbClr val="0024D4"/>
                </a:solidFill>
                <a:latin typeface="Montserrat"/>
                <a:ea typeface="Montserrat"/>
                <a:cs typeface="Montserrat"/>
                <a:sym typeface="Montserrat"/>
              </a:rPr>
              <a:t> in refund-related orders during certain months?</a:t>
            </a:r>
          </a:p>
          <a:p>
            <a:pPr algn="l">
              <a:lnSpc>
                <a:spcPts val="3359"/>
              </a:lnSpc>
            </a:pPr>
            <a:endParaRPr lang="en-US" sz="2399">
              <a:solidFill>
                <a:srgbClr val="0024D4"/>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073461">
            <a:off x="-9281995" y="-5154521"/>
            <a:ext cx="17617704" cy="17617704"/>
          </a:xfrm>
          <a:custGeom>
            <a:avLst/>
            <a:gdLst/>
            <a:ahLst/>
            <a:cxnLst/>
            <a:rect l="l" t="t" r="r" b="b"/>
            <a:pathLst>
              <a:path w="17617704" h="17617704">
                <a:moveTo>
                  <a:pt x="0" y="0"/>
                </a:moveTo>
                <a:lnTo>
                  <a:pt x="17617703" y="0"/>
                </a:lnTo>
                <a:lnTo>
                  <a:pt x="17617703" y="17617703"/>
                </a:lnTo>
                <a:lnTo>
                  <a:pt x="0" y="17617703"/>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028700" y="1908175"/>
            <a:ext cx="16705003" cy="8379123"/>
          </a:xfrm>
          <a:prstGeom prst="rect">
            <a:avLst/>
          </a:prstGeom>
        </p:spPr>
        <p:txBody>
          <a:bodyPr lIns="0" tIns="0" rIns="0" bIns="0" rtlCol="0" anchor="t">
            <a:spAutoFit/>
          </a:bodyPr>
          <a:lstStyle/>
          <a:p>
            <a:pPr algn="l">
              <a:lnSpc>
                <a:spcPts val="4059"/>
              </a:lnSpc>
            </a:pPr>
            <a:r>
              <a:rPr lang="en-US" sz="2899" b="1">
                <a:solidFill>
                  <a:srgbClr val="FF4B33"/>
                </a:solidFill>
                <a:latin typeface="Montserrat Bold"/>
                <a:ea typeface="Montserrat Bold"/>
                <a:cs typeface="Montserrat Bold"/>
                <a:sym typeface="Montserrat Bold"/>
              </a:rPr>
              <a:t>Customers</a:t>
            </a:r>
          </a:p>
          <a:p>
            <a:pPr marL="561339" lvl="1" indent="-280669" algn="l">
              <a:lnSpc>
                <a:spcPts val="3639"/>
              </a:lnSpc>
              <a:buFont typeface="Arial"/>
              <a:buChar char="•"/>
            </a:pPr>
            <a:r>
              <a:rPr lang="en-US" sz="2599">
                <a:solidFill>
                  <a:srgbClr val="0024D4"/>
                </a:solidFill>
                <a:latin typeface="Montserrat"/>
                <a:ea typeface="Montserrat"/>
                <a:cs typeface="Montserrat"/>
                <a:sym typeface="Montserrat"/>
              </a:rPr>
              <a:t>Level 2: What are the </a:t>
            </a:r>
            <a:r>
              <a:rPr lang="en-US" sz="2599" b="1">
                <a:solidFill>
                  <a:srgbClr val="0024D4"/>
                </a:solidFill>
                <a:latin typeface="Montserrat Bold"/>
                <a:ea typeface="Montserrat Bold"/>
                <a:cs typeface="Montserrat Bold"/>
                <a:sym typeface="Montserrat Bold"/>
              </a:rPr>
              <a:t>key pain points</a:t>
            </a:r>
            <a:r>
              <a:rPr lang="en-US" sz="2599">
                <a:solidFill>
                  <a:srgbClr val="0024D4"/>
                </a:solidFill>
                <a:latin typeface="Montserrat"/>
                <a:ea typeface="Montserrat"/>
                <a:cs typeface="Montserrat"/>
                <a:sym typeface="Montserrat"/>
              </a:rPr>
              <a:t> for customers?</a:t>
            </a:r>
          </a:p>
          <a:p>
            <a:pPr marL="1122678" lvl="2" indent="-374226" algn="l">
              <a:lnSpc>
                <a:spcPts val="3639"/>
              </a:lnSpc>
              <a:buFont typeface="Arial"/>
              <a:buChar char="⚬"/>
            </a:pPr>
            <a:r>
              <a:rPr lang="en-US" sz="2599">
                <a:solidFill>
                  <a:srgbClr val="0024D4"/>
                </a:solidFill>
                <a:latin typeface="Montserrat"/>
                <a:ea typeface="Montserrat"/>
                <a:cs typeface="Montserrat"/>
                <a:sym typeface="Montserrat"/>
              </a:rPr>
              <a:t>Level 3: What are the </a:t>
            </a:r>
            <a:r>
              <a:rPr lang="en-US" sz="2599" u="sng">
                <a:solidFill>
                  <a:srgbClr val="0024D4"/>
                </a:solidFill>
                <a:latin typeface="Montserrat"/>
                <a:ea typeface="Montserrat"/>
                <a:cs typeface="Montserrat"/>
                <a:sym typeface="Montserrat"/>
              </a:rPr>
              <a:t>common issues highlighted in poor reviews</a:t>
            </a:r>
            <a:r>
              <a:rPr lang="en-US" sz="2599">
                <a:solidFill>
                  <a:srgbClr val="0024D4"/>
                </a:solidFill>
                <a:latin typeface="Montserrat"/>
                <a:ea typeface="Montserrat"/>
                <a:cs typeface="Montserrat"/>
                <a:sym typeface="Montserrat"/>
              </a:rPr>
              <a:t>, say of review score (&lt; 2.5)?</a:t>
            </a:r>
          </a:p>
          <a:p>
            <a:pPr marL="1684017" lvl="3" indent="-421004" algn="l">
              <a:lnSpc>
                <a:spcPts val="3639"/>
              </a:lnSpc>
              <a:buFont typeface="Arial"/>
              <a:buChar char="￭"/>
            </a:pPr>
            <a:r>
              <a:rPr lang="en-US" sz="2599">
                <a:solidFill>
                  <a:srgbClr val="0024D4"/>
                </a:solidFill>
                <a:latin typeface="Montserrat"/>
                <a:ea typeface="Montserrat"/>
                <a:cs typeface="Montserrat"/>
                <a:sym typeface="Montserrat"/>
              </a:rPr>
              <a:t>Level 4: If and how does length of </a:t>
            </a:r>
            <a:r>
              <a:rPr lang="en-US" sz="2599" u="sng">
                <a:solidFill>
                  <a:srgbClr val="0024D4"/>
                </a:solidFill>
                <a:latin typeface="Montserrat"/>
                <a:ea typeface="Montserrat"/>
                <a:cs typeface="Montserrat"/>
                <a:sym typeface="Montserrat"/>
              </a:rPr>
              <a:t>delivery delay impact review scores</a:t>
            </a:r>
            <a:r>
              <a:rPr lang="en-US" sz="2599">
                <a:solidFill>
                  <a:srgbClr val="0024D4"/>
                </a:solidFill>
                <a:latin typeface="Montserrat"/>
                <a:ea typeface="Montserrat"/>
                <a:cs typeface="Montserrat"/>
                <a:sym typeface="Montserrat"/>
              </a:rPr>
              <a:t>?</a:t>
            </a:r>
          </a:p>
          <a:p>
            <a:pPr algn="l">
              <a:lnSpc>
                <a:spcPts val="3639"/>
              </a:lnSpc>
            </a:pPr>
            <a:endParaRPr lang="en-US" sz="2599">
              <a:solidFill>
                <a:srgbClr val="0024D4"/>
              </a:solidFill>
              <a:latin typeface="Montserrat"/>
              <a:ea typeface="Montserrat"/>
              <a:cs typeface="Montserrat"/>
              <a:sym typeface="Montserrat"/>
            </a:endParaRPr>
          </a:p>
          <a:p>
            <a:pPr algn="l">
              <a:lnSpc>
                <a:spcPts val="4059"/>
              </a:lnSpc>
            </a:pPr>
            <a:r>
              <a:rPr lang="en-US" sz="2899" b="1">
                <a:solidFill>
                  <a:srgbClr val="FF4B33"/>
                </a:solidFill>
                <a:latin typeface="Montserrat Bold"/>
                <a:ea typeface="Montserrat Bold"/>
                <a:cs typeface="Montserrat Bold"/>
                <a:sym typeface="Montserrat Bold"/>
              </a:rPr>
              <a:t>Logistics</a:t>
            </a:r>
          </a:p>
          <a:p>
            <a:pPr marL="561339" lvl="1" indent="-280669" algn="l">
              <a:lnSpc>
                <a:spcPts val="3639"/>
              </a:lnSpc>
              <a:buFont typeface="Arial"/>
              <a:buChar char="•"/>
            </a:pPr>
            <a:r>
              <a:rPr lang="en-US" sz="2599">
                <a:solidFill>
                  <a:srgbClr val="0024D4"/>
                </a:solidFill>
                <a:latin typeface="Montserrat"/>
                <a:ea typeface="Montserrat"/>
                <a:cs typeface="Montserrat"/>
                <a:sym typeface="Montserrat"/>
              </a:rPr>
              <a:t>Level 2: How does </a:t>
            </a:r>
            <a:r>
              <a:rPr lang="en-US" sz="2599" b="1">
                <a:solidFill>
                  <a:srgbClr val="0024D4"/>
                </a:solidFill>
                <a:latin typeface="Montserrat Bold"/>
                <a:ea typeface="Montserrat Bold"/>
                <a:cs typeface="Montserrat Bold"/>
                <a:sym typeface="Montserrat Bold"/>
              </a:rPr>
              <a:t>freight cost</a:t>
            </a:r>
            <a:r>
              <a:rPr lang="en-US" sz="2599">
                <a:solidFill>
                  <a:srgbClr val="0024D4"/>
                </a:solidFill>
                <a:latin typeface="Montserrat"/>
                <a:ea typeface="Montserrat"/>
                <a:cs typeface="Montserrat"/>
                <a:sym typeface="Montserrat"/>
              </a:rPr>
              <a:t> differ across Brazil?</a:t>
            </a:r>
          </a:p>
          <a:p>
            <a:pPr marL="1122678" lvl="2" indent="-374226" algn="l">
              <a:lnSpc>
                <a:spcPts val="3639"/>
              </a:lnSpc>
              <a:buFont typeface="Arial"/>
              <a:buChar char="⚬"/>
            </a:pPr>
            <a:r>
              <a:rPr lang="en-US" sz="2599">
                <a:solidFill>
                  <a:srgbClr val="0024D4"/>
                </a:solidFill>
                <a:latin typeface="Montserrat"/>
                <a:ea typeface="Montserrat"/>
                <a:cs typeface="Montserrat"/>
                <a:sym typeface="Montserrat"/>
              </a:rPr>
              <a:t>Level 3: Which state(s) experience(s) </a:t>
            </a:r>
            <a:r>
              <a:rPr lang="en-US" sz="2599" u="sng">
                <a:solidFill>
                  <a:srgbClr val="0024D4"/>
                </a:solidFill>
                <a:latin typeface="Montserrat"/>
                <a:ea typeface="Montserrat"/>
                <a:cs typeface="Montserrat"/>
                <a:sym typeface="Montserrat"/>
              </a:rPr>
              <a:t>lower freight cost</a:t>
            </a:r>
            <a:r>
              <a:rPr lang="en-US" sz="2599">
                <a:solidFill>
                  <a:srgbClr val="0024D4"/>
                </a:solidFill>
                <a:latin typeface="Montserrat"/>
                <a:ea typeface="Montserrat"/>
                <a:cs typeface="Montserrat"/>
                <a:sym typeface="Montserrat"/>
              </a:rPr>
              <a:t>?</a:t>
            </a:r>
          </a:p>
          <a:p>
            <a:pPr marL="1122678" lvl="2" indent="-374226" algn="l">
              <a:lnSpc>
                <a:spcPts val="3639"/>
              </a:lnSpc>
              <a:buFont typeface="Arial"/>
              <a:buChar char="⚬"/>
            </a:pPr>
            <a:r>
              <a:rPr lang="en-US" sz="2599">
                <a:solidFill>
                  <a:srgbClr val="0024D4"/>
                </a:solidFill>
                <a:latin typeface="Montserrat"/>
                <a:ea typeface="Montserrat"/>
                <a:cs typeface="Montserrat"/>
                <a:sym typeface="Montserrat"/>
              </a:rPr>
              <a:t>Level 3: Which state(s) experience(s) </a:t>
            </a:r>
            <a:r>
              <a:rPr lang="en-US" sz="2599" u="sng">
                <a:solidFill>
                  <a:srgbClr val="0024D4"/>
                </a:solidFill>
                <a:latin typeface="Montserrat"/>
                <a:ea typeface="Montserrat"/>
                <a:cs typeface="Montserrat"/>
                <a:sym typeface="Montserrat"/>
              </a:rPr>
              <a:t>most delivery delay</a:t>
            </a:r>
            <a:r>
              <a:rPr lang="en-US" sz="2599">
                <a:solidFill>
                  <a:srgbClr val="0024D4"/>
                </a:solidFill>
                <a:latin typeface="Montserrat"/>
                <a:ea typeface="Montserrat"/>
                <a:cs typeface="Montserrat"/>
                <a:sym typeface="Montserrat"/>
              </a:rPr>
              <a:t>?</a:t>
            </a:r>
          </a:p>
          <a:p>
            <a:pPr marL="1684017" lvl="3" indent="-421004" algn="l">
              <a:lnSpc>
                <a:spcPts val="3639"/>
              </a:lnSpc>
              <a:buFont typeface="Arial"/>
              <a:buChar char="￭"/>
            </a:pPr>
            <a:r>
              <a:rPr lang="en-US" sz="2599">
                <a:solidFill>
                  <a:srgbClr val="0024D4"/>
                </a:solidFill>
                <a:latin typeface="Montserrat"/>
                <a:ea typeface="Montserrat"/>
                <a:cs typeface="Montserrat"/>
                <a:sym typeface="Montserrat"/>
              </a:rPr>
              <a:t>Level 4: What is the </a:t>
            </a:r>
            <a:r>
              <a:rPr lang="en-US" sz="2599" u="sng">
                <a:solidFill>
                  <a:srgbClr val="0024D4"/>
                </a:solidFill>
                <a:latin typeface="Montserrat"/>
                <a:ea typeface="Montserrat"/>
                <a:cs typeface="Montserrat"/>
                <a:sym typeface="Montserrat"/>
              </a:rPr>
              <a:t>geographical distribution of sellers</a:t>
            </a:r>
            <a:r>
              <a:rPr lang="en-US" sz="2599">
                <a:solidFill>
                  <a:srgbClr val="0024D4"/>
                </a:solidFill>
                <a:latin typeface="Montserrat"/>
                <a:ea typeface="Montserrat"/>
                <a:cs typeface="Montserrat"/>
                <a:sym typeface="Montserrat"/>
              </a:rPr>
              <a:t>?</a:t>
            </a:r>
          </a:p>
          <a:p>
            <a:pPr marL="1684017" lvl="3" indent="-421004" algn="l">
              <a:lnSpc>
                <a:spcPts val="3639"/>
              </a:lnSpc>
              <a:buFont typeface="Arial"/>
              <a:buChar char="￭"/>
            </a:pPr>
            <a:r>
              <a:rPr lang="en-US" sz="2599">
                <a:solidFill>
                  <a:srgbClr val="0024D4"/>
                </a:solidFill>
                <a:latin typeface="Montserrat"/>
                <a:ea typeface="Montserrat"/>
                <a:cs typeface="Montserrat"/>
                <a:sym typeface="Montserrat"/>
              </a:rPr>
              <a:t>Level 4: What is the </a:t>
            </a:r>
            <a:r>
              <a:rPr lang="en-US" sz="2599" u="sng">
                <a:solidFill>
                  <a:srgbClr val="0024D4"/>
                </a:solidFill>
                <a:latin typeface="Montserrat"/>
                <a:ea typeface="Montserrat"/>
                <a:cs typeface="Montserrat"/>
                <a:sym typeface="Montserrat"/>
              </a:rPr>
              <a:t>geographical distribution of buyers</a:t>
            </a:r>
            <a:r>
              <a:rPr lang="en-US" sz="2599">
                <a:solidFill>
                  <a:srgbClr val="0024D4"/>
                </a:solidFill>
                <a:latin typeface="Montserrat"/>
                <a:ea typeface="Montserrat"/>
                <a:cs typeface="Montserrat"/>
                <a:sym typeface="Montserrat"/>
              </a:rPr>
              <a:t>?</a:t>
            </a:r>
          </a:p>
          <a:p>
            <a:pPr algn="l">
              <a:lnSpc>
                <a:spcPts val="3639"/>
              </a:lnSpc>
            </a:pPr>
            <a:endParaRPr lang="en-US" sz="2599">
              <a:solidFill>
                <a:srgbClr val="0024D4"/>
              </a:solidFill>
              <a:latin typeface="Montserrat"/>
              <a:ea typeface="Montserrat"/>
              <a:cs typeface="Montserrat"/>
              <a:sym typeface="Montserrat"/>
            </a:endParaRPr>
          </a:p>
          <a:p>
            <a:pPr algn="l">
              <a:lnSpc>
                <a:spcPts val="4059"/>
              </a:lnSpc>
            </a:pPr>
            <a:r>
              <a:rPr lang="en-US" sz="2899" b="1">
                <a:solidFill>
                  <a:srgbClr val="FF4B33"/>
                </a:solidFill>
                <a:latin typeface="Montserrat Bold"/>
                <a:ea typeface="Montserrat Bold"/>
                <a:cs typeface="Montserrat Bold"/>
                <a:sym typeface="Montserrat Bold"/>
              </a:rPr>
              <a:t>Payment</a:t>
            </a:r>
          </a:p>
          <a:p>
            <a:pPr marL="561339" lvl="1" indent="-280669" algn="l">
              <a:lnSpc>
                <a:spcPts val="3639"/>
              </a:lnSpc>
              <a:buFont typeface="Arial"/>
              <a:buChar char="•"/>
            </a:pPr>
            <a:r>
              <a:rPr lang="en-US" sz="2599">
                <a:solidFill>
                  <a:srgbClr val="0024D4"/>
                </a:solidFill>
                <a:latin typeface="Montserrat"/>
                <a:ea typeface="Montserrat"/>
                <a:cs typeface="Montserrat"/>
                <a:sym typeface="Montserrat"/>
              </a:rPr>
              <a:t>Level 2: What is the </a:t>
            </a:r>
            <a:r>
              <a:rPr lang="en-US" sz="2599" b="1">
                <a:solidFill>
                  <a:srgbClr val="0024D4"/>
                </a:solidFill>
                <a:latin typeface="Montserrat Bold"/>
                <a:ea typeface="Montserrat Bold"/>
                <a:cs typeface="Montserrat Bold"/>
                <a:sym typeface="Montserrat Bold"/>
              </a:rPr>
              <a:t>proportion of payment types</a:t>
            </a:r>
            <a:r>
              <a:rPr lang="en-US" sz="2599">
                <a:solidFill>
                  <a:srgbClr val="0024D4"/>
                </a:solidFill>
                <a:latin typeface="Montserrat"/>
                <a:ea typeface="Montserrat"/>
                <a:cs typeface="Montserrat"/>
                <a:sym typeface="Montserrat"/>
              </a:rPr>
              <a:t> amongst the orders?</a:t>
            </a:r>
          </a:p>
          <a:p>
            <a:pPr marL="1122678" lvl="2" indent="-374226" algn="l">
              <a:lnSpc>
                <a:spcPts val="3639"/>
              </a:lnSpc>
              <a:buFont typeface="Arial"/>
              <a:buChar char="⚬"/>
            </a:pPr>
            <a:r>
              <a:rPr lang="en-US" sz="2599">
                <a:solidFill>
                  <a:srgbClr val="0024D4"/>
                </a:solidFill>
                <a:latin typeface="Montserrat"/>
                <a:ea typeface="Montserrat"/>
                <a:cs typeface="Montserrat"/>
                <a:sym typeface="Montserrat"/>
              </a:rPr>
              <a:t>Level 3: What are the </a:t>
            </a:r>
            <a:r>
              <a:rPr lang="en-US" sz="2599" u="sng">
                <a:solidFill>
                  <a:srgbClr val="0024D4"/>
                </a:solidFill>
                <a:latin typeface="Montserrat"/>
                <a:ea typeface="Montserrat"/>
                <a:cs typeface="Montserrat"/>
                <a:sym typeface="Montserrat"/>
              </a:rPr>
              <a:t>most used product types</a:t>
            </a:r>
            <a:r>
              <a:rPr lang="en-US" sz="2599">
                <a:solidFill>
                  <a:srgbClr val="0024D4"/>
                </a:solidFill>
                <a:latin typeface="Montserrat"/>
                <a:ea typeface="Montserrat"/>
                <a:cs typeface="Montserrat"/>
                <a:sym typeface="Montserrat"/>
              </a:rPr>
              <a:t> and how can we capitalize on these types to </a:t>
            </a:r>
            <a:r>
              <a:rPr lang="en-US" sz="2599" u="sng">
                <a:solidFill>
                  <a:srgbClr val="0024D4"/>
                </a:solidFill>
                <a:latin typeface="Montserrat"/>
                <a:ea typeface="Montserrat"/>
                <a:cs typeface="Montserrat"/>
                <a:sym typeface="Montserrat"/>
              </a:rPr>
              <a:t>drive customers to order more</a:t>
            </a:r>
            <a:r>
              <a:rPr lang="en-US" sz="2599">
                <a:solidFill>
                  <a:srgbClr val="0024D4"/>
                </a:solidFill>
                <a:latin typeface="Montserrat"/>
                <a:ea typeface="Montserrat"/>
                <a:cs typeface="Montserrat"/>
                <a:sym typeface="Montserrat"/>
              </a:rPr>
              <a:t>?</a:t>
            </a:r>
          </a:p>
          <a:p>
            <a:pPr algn="l">
              <a:lnSpc>
                <a:spcPts val="3639"/>
              </a:lnSpc>
            </a:pPr>
            <a:endParaRPr lang="en-US" sz="2599">
              <a:solidFill>
                <a:srgbClr val="0024D4"/>
              </a:solidFill>
              <a:latin typeface="Montserrat"/>
              <a:ea typeface="Montserrat"/>
              <a:cs typeface="Montserrat"/>
              <a:sym typeface="Montserrat"/>
            </a:endParaRPr>
          </a:p>
          <a:p>
            <a:pPr algn="l">
              <a:lnSpc>
                <a:spcPts val="3639"/>
              </a:lnSpc>
            </a:pPr>
            <a:endParaRPr lang="en-US" sz="2599">
              <a:solidFill>
                <a:srgbClr val="0024D4"/>
              </a:solidFill>
              <a:latin typeface="Montserrat"/>
              <a:ea typeface="Montserrat"/>
              <a:cs typeface="Montserrat"/>
              <a:sym typeface="Montserrat"/>
            </a:endParaRPr>
          </a:p>
        </p:txBody>
      </p:sp>
      <p:sp>
        <p:nvSpPr>
          <p:cNvPr id="4" name="TextBox 4"/>
          <p:cNvSpPr txBox="1"/>
          <p:nvPr/>
        </p:nvSpPr>
        <p:spPr>
          <a:xfrm>
            <a:off x="1028700" y="495328"/>
            <a:ext cx="16101363" cy="1200150"/>
          </a:xfrm>
          <a:prstGeom prst="rect">
            <a:avLst/>
          </a:prstGeom>
        </p:spPr>
        <p:txBody>
          <a:bodyPr lIns="0" tIns="0" rIns="0" bIns="0" rtlCol="0" anchor="t">
            <a:spAutoFit/>
          </a:bodyPr>
          <a:lstStyle/>
          <a:p>
            <a:pPr algn="l">
              <a:lnSpc>
                <a:spcPts val="9000"/>
              </a:lnSpc>
            </a:pPr>
            <a:r>
              <a:rPr lang="en-US" sz="9000" b="1">
                <a:solidFill>
                  <a:srgbClr val="2BB4D4"/>
                </a:solidFill>
                <a:latin typeface="Montserrat Bold"/>
                <a:ea typeface="Montserrat Bold"/>
                <a:cs typeface="Montserrat Bold"/>
                <a:sym typeface="Montserrat Bold"/>
              </a:rPr>
              <a:t>Business Questions II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023448" y="-200986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p:nvPr/>
        </p:nvSpPr>
        <p:spPr>
          <a:xfrm>
            <a:off x="447322" y="2191765"/>
            <a:ext cx="10323932" cy="7974127"/>
          </a:xfrm>
          <a:custGeom>
            <a:avLst/>
            <a:gdLst/>
            <a:ahLst/>
            <a:cxnLst/>
            <a:rect l="l" t="t" r="r" b="b"/>
            <a:pathLst>
              <a:path w="10323932" h="7974127">
                <a:moveTo>
                  <a:pt x="0" y="0"/>
                </a:moveTo>
                <a:lnTo>
                  <a:pt x="10323932" y="0"/>
                </a:lnTo>
                <a:lnTo>
                  <a:pt x="10323932" y="7974127"/>
                </a:lnTo>
                <a:lnTo>
                  <a:pt x="0" y="7974127"/>
                </a:lnTo>
                <a:lnTo>
                  <a:pt x="0" y="0"/>
                </a:lnTo>
                <a:close/>
              </a:path>
            </a:pathLst>
          </a:custGeom>
          <a:blipFill>
            <a:blip r:embed="rId5"/>
            <a:stretch>
              <a:fillRect b="-5736"/>
            </a:stretch>
          </a:blipFill>
        </p:spPr>
      </p:sp>
      <p:sp>
        <p:nvSpPr>
          <p:cNvPr id="4" name="Freeform 4"/>
          <p:cNvSpPr/>
          <p:nvPr/>
        </p:nvSpPr>
        <p:spPr>
          <a:xfrm>
            <a:off x="2038717" y="5591183"/>
            <a:ext cx="3208944" cy="1132639"/>
          </a:xfrm>
          <a:custGeom>
            <a:avLst/>
            <a:gdLst/>
            <a:ahLst/>
            <a:cxnLst/>
            <a:rect l="l" t="t" r="r" b="b"/>
            <a:pathLst>
              <a:path w="3208944" h="1132639">
                <a:moveTo>
                  <a:pt x="0" y="0"/>
                </a:moveTo>
                <a:lnTo>
                  <a:pt x="3208944" y="0"/>
                </a:lnTo>
                <a:lnTo>
                  <a:pt x="3208944" y="1132640"/>
                </a:lnTo>
                <a:lnTo>
                  <a:pt x="0" y="1132640"/>
                </a:lnTo>
                <a:lnTo>
                  <a:pt x="0" y="0"/>
                </a:lnTo>
                <a:close/>
              </a:path>
            </a:pathLst>
          </a:custGeom>
          <a:blipFill>
            <a:blip r:embed="rId6">
              <a:extLst>
                <a:ext uri="{96DAC541-7B7A-43D3-8B79-37D633B846F1}">
                  <asvg:svgBlip xmlns:asvg="http://schemas.microsoft.com/office/drawing/2016/SVG/main" r:embed="rId7"/>
                </a:ext>
              </a:extLst>
            </a:blip>
            <a:stretch>
              <a:fillRect t="-8466" b="-8466"/>
            </a:stretch>
          </a:blipFill>
          <a:ln w="38100" cap="sq">
            <a:solidFill>
              <a:srgbClr val="004AAD"/>
            </a:solidFill>
            <a:prstDash val="lgDash"/>
            <a:miter/>
          </a:ln>
        </p:spPr>
      </p:sp>
      <p:sp>
        <p:nvSpPr>
          <p:cNvPr id="5" name="TextBox 5"/>
          <p:cNvSpPr txBox="1"/>
          <p:nvPr/>
        </p:nvSpPr>
        <p:spPr>
          <a:xfrm>
            <a:off x="2069955" y="5670776"/>
            <a:ext cx="3177706" cy="935355"/>
          </a:xfrm>
          <a:prstGeom prst="rect">
            <a:avLst/>
          </a:prstGeom>
        </p:spPr>
        <p:txBody>
          <a:bodyPr lIns="0" tIns="0" rIns="0" bIns="0" rtlCol="0" anchor="t">
            <a:spAutoFit/>
          </a:bodyPr>
          <a:lstStyle/>
          <a:p>
            <a:pPr algn="ctr">
              <a:lnSpc>
                <a:spcPts val="2520"/>
              </a:lnSpc>
            </a:pPr>
            <a:r>
              <a:rPr lang="en-US" sz="1800">
                <a:solidFill>
                  <a:srgbClr val="0024D4"/>
                </a:solidFill>
                <a:latin typeface="Montserrat"/>
                <a:ea typeface="Montserrat"/>
                <a:cs typeface="Montserrat"/>
                <a:sym typeface="Montserrat"/>
              </a:rPr>
              <a:t>Platform</a:t>
            </a:r>
            <a:r>
              <a:rPr lang="en-US" sz="1800" b="1">
                <a:solidFill>
                  <a:srgbClr val="0024D4"/>
                </a:solidFill>
                <a:latin typeface="Montserrat Bold"/>
                <a:ea typeface="Montserrat Bold"/>
                <a:cs typeface="Montserrat Bold"/>
                <a:sym typeface="Montserrat Bold"/>
              </a:rPr>
              <a:t> rapidly gains popularity</a:t>
            </a:r>
            <a:r>
              <a:rPr lang="en-US" sz="1800">
                <a:solidFill>
                  <a:srgbClr val="0024D4"/>
                </a:solidFill>
                <a:latin typeface="Montserrat"/>
                <a:ea typeface="Montserrat"/>
                <a:cs typeface="Montserrat"/>
                <a:sym typeface="Montserrat"/>
              </a:rPr>
              <a:t> with initial excitement from users</a:t>
            </a:r>
          </a:p>
        </p:txBody>
      </p:sp>
      <p:grpSp>
        <p:nvGrpSpPr>
          <p:cNvPr id="6" name="Group 6"/>
          <p:cNvGrpSpPr/>
          <p:nvPr/>
        </p:nvGrpSpPr>
        <p:grpSpPr>
          <a:xfrm>
            <a:off x="6470517" y="5153171"/>
            <a:ext cx="4145848" cy="1605319"/>
            <a:chOff x="0" y="0"/>
            <a:chExt cx="5527797" cy="2140425"/>
          </a:xfrm>
        </p:grpSpPr>
        <p:sp>
          <p:nvSpPr>
            <p:cNvPr id="7" name="Freeform 7"/>
            <p:cNvSpPr/>
            <p:nvPr/>
          </p:nvSpPr>
          <p:spPr>
            <a:xfrm>
              <a:off x="0" y="0"/>
              <a:ext cx="5527797" cy="2140425"/>
            </a:xfrm>
            <a:custGeom>
              <a:avLst/>
              <a:gdLst/>
              <a:ahLst/>
              <a:cxnLst/>
              <a:rect l="l" t="t" r="r" b="b"/>
              <a:pathLst>
                <a:path w="5527797" h="2140425">
                  <a:moveTo>
                    <a:pt x="0" y="0"/>
                  </a:moveTo>
                  <a:lnTo>
                    <a:pt x="5527797" y="0"/>
                  </a:lnTo>
                  <a:lnTo>
                    <a:pt x="5527797" y="2140425"/>
                  </a:lnTo>
                  <a:lnTo>
                    <a:pt x="0" y="2140425"/>
                  </a:lnTo>
                  <a:lnTo>
                    <a:pt x="0" y="0"/>
                  </a:lnTo>
                  <a:close/>
                </a:path>
              </a:pathLst>
            </a:custGeom>
            <a:blipFill>
              <a:blip r:embed="rId6">
                <a:extLst>
                  <a:ext uri="{96DAC541-7B7A-43D3-8B79-37D633B846F1}">
                    <asvg:svgBlip xmlns:asvg="http://schemas.microsoft.com/office/drawing/2016/SVG/main" r:embed="rId7"/>
                  </a:ext>
                </a:extLst>
              </a:blip>
              <a:stretch>
                <a:fillRect t="-3294" b="-3294"/>
              </a:stretch>
            </a:blipFill>
            <a:ln w="38100" cap="sq">
              <a:solidFill>
                <a:srgbClr val="004AAD"/>
              </a:solidFill>
              <a:prstDash val="lgDash"/>
              <a:miter/>
            </a:ln>
          </p:spPr>
        </p:sp>
        <p:sp>
          <p:nvSpPr>
            <p:cNvPr id="8" name="TextBox 8"/>
            <p:cNvSpPr txBox="1"/>
            <p:nvPr/>
          </p:nvSpPr>
          <p:spPr>
            <a:xfrm>
              <a:off x="50708" y="224393"/>
              <a:ext cx="5426381" cy="1653540"/>
            </a:xfrm>
            <a:prstGeom prst="rect">
              <a:avLst/>
            </a:prstGeom>
          </p:spPr>
          <p:txBody>
            <a:bodyPr lIns="0" tIns="0" rIns="0" bIns="0" rtlCol="0" anchor="t">
              <a:spAutoFit/>
            </a:bodyPr>
            <a:lstStyle/>
            <a:p>
              <a:pPr algn="ctr">
                <a:lnSpc>
                  <a:spcPts val="2520"/>
                </a:lnSpc>
              </a:pPr>
              <a:r>
                <a:rPr lang="en-US" sz="1800">
                  <a:solidFill>
                    <a:srgbClr val="0024D4"/>
                  </a:solidFill>
                  <a:latin typeface="Montserrat"/>
                  <a:ea typeface="Montserrat"/>
                  <a:cs typeface="Montserrat"/>
                  <a:sym typeface="Montserrat"/>
                </a:rPr>
                <a:t>Platform popularity</a:t>
              </a:r>
              <a:r>
                <a:rPr lang="en-US" sz="1800" b="1">
                  <a:solidFill>
                    <a:srgbClr val="0024D4"/>
                  </a:solidFill>
                  <a:latin typeface="Montserrat Bold"/>
                  <a:ea typeface="Montserrat Bold"/>
                  <a:cs typeface="Montserrat Bold"/>
                  <a:sym typeface="Montserrat Bold"/>
                </a:rPr>
                <a:t> plateau and hover around 4.0</a:t>
              </a:r>
              <a:r>
                <a:rPr lang="en-US" sz="1800">
                  <a:solidFill>
                    <a:srgbClr val="0024D4"/>
                  </a:solidFill>
                  <a:latin typeface="Montserrat"/>
                  <a:ea typeface="Montserrat"/>
                  <a:cs typeface="Montserrat"/>
                  <a:sym typeface="Montserrat"/>
                </a:rPr>
                <a:t>, indicating need to focus on quality service delivery to break past the bounded range</a:t>
              </a:r>
            </a:p>
          </p:txBody>
        </p:sp>
      </p:grpSp>
      <p:sp>
        <p:nvSpPr>
          <p:cNvPr id="9" name="TextBox 9"/>
          <p:cNvSpPr txBox="1"/>
          <p:nvPr/>
        </p:nvSpPr>
        <p:spPr>
          <a:xfrm>
            <a:off x="447322" y="395407"/>
            <a:ext cx="16402484" cy="854075"/>
          </a:xfrm>
          <a:prstGeom prst="rect">
            <a:avLst/>
          </a:prstGeom>
        </p:spPr>
        <p:txBody>
          <a:bodyPr lIns="0" tIns="0" rIns="0" bIns="0" rtlCol="0" anchor="t">
            <a:spAutoFit/>
          </a:bodyPr>
          <a:lstStyle/>
          <a:p>
            <a:pPr algn="l">
              <a:lnSpc>
                <a:spcPts val="7000"/>
              </a:lnSpc>
            </a:pPr>
            <a:r>
              <a:rPr lang="en-US" sz="5000" b="1">
                <a:solidFill>
                  <a:srgbClr val="2BB4D4"/>
                </a:solidFill>
                <a:latin typeface="Montserrat Bold"/>
                <a:ea typeface="Montserrat Bold"/>
                <a:cs typeface="Montserrat Bold"/>
                <a:sym typeface="Montserrat Bold"/>
              </a:rPr>
              <a:t>L2: What is Olist’s overall business performance?</a:t>
            </a:r>
          </a:p>
        </p:txBody>
      </p:sp>
      <p:sp>
        <p:nvSpPr>
          <p:cNvPr id="10" name="TextBox 10"/>
          <p:cNvSpPr txBox="1"/>
          <p:nvPr/>
        </p:nvSpPr>
        <p:spPr>
          <a:xfrm>
            <a:off x="447322" y="1173282"/>
            <a:ext cx="11553196" cy="606425"/>
          </a:xfrm>
          <a:prstGeom prst="rect">
            <a:avLst/>
          </a:prstGeom>
        </p:spPr>
        <p:txBody>
          <a:bodyPr lIns="0" tIns="0" rIns="0" bIns="0" rtlCol="0" anchor="t">
            <a:spAutoFit/>
          </a:bodyPr>
          <a:lstStyle/>
          <a:p>
            <a:pPr algn="l">
              <a:lnSpc>
                <a:spcPts val="4900"/>
              </a:lnSpc>
            </a:pPr>
            <a:r>
              <a:rPr lang="en-US" sz="3500" b="1">
                <a:solidFill>
                  <a:srgbClr val="2BB4D4"/>
                </a:solidFill>
                <a:latin typeface="Montserrat Bold"/>
                <a:ea typeface="Montserrat Bold"/>
                <a:cs typeface="Montserrat Bold"/>
                <a:sym typeface="Montserrat Bold"/>
              </a:rPr>
              <a:t>L3: In terms of monthly platform score? </a:t>
            </a:r>
          </a:p>
        </p:txBody>
      </p:sp>
      <p:sp>
        <p:nvSpPr>
          <p:cNvPr id="11" name="AutoShape 11"/>
          <p:cNvSpPr/>
          <p:nvPr/>
        </p:nvSpPr>
        <p:spPr>
          <a:xfrm>
            <a:off x="7525134" y="4272475"/>
            <a:ext cx="1018307" cy="880695"/>
          </a:xfrm>
          <a:prstGeom prst="line">
            <a:avLst/>
          </a:prstGeom>
          <a:ln w="38100" cap="flat">
            <a:solidFill>
              <a:srgbClr val="004AAD"/>
            </a:solidFill>
            <a:prstDash val="solid"/>
            <a:headEnd type="none" w="sm" len="sm"/>
            <a:tailEnd type="none" w="sm" len="sm"/>
          </a:ln>
        </p:spPr>
      </p:sp>
      <p:sp>
        <p:nvSpPr>
          <p:cNvPr id="12" name="AutoShape 12"/>
          <p:cNvSpPr/>
          <p:nvPr/>
        </p:nvSpPr>
        <p:spPr>
          <a:xfrm>
            <a:off x="2368728" y="3866998"/>
            <a:ext cx="1372677" cy="1689518"/>
          </a:xfrm>
          <a:prstGeom prst="line">
            <a:avLst/>
          </a:prstGeom>
          <a:ln w="38100" cap="flat">
            <a:solidFill>
              <a:srgbClr val="004AAD"/>
            </a:solidFill>
            <a:prstDash val="solid"/>
            <a:headEnd type="none" w="sm" len="sm"/>
            <a:tailEnd type="none" w="sm" len="sm"/>
          </a:ln>
        </p:spPr>
      </p:sp>
      <p:grpSp>
        <p:nvGrpSpPr>
          <p:cNvPr id="13" name="Group 13"/>
          <p:cNvGrpSpPr/>
          <p:nvPr/>
        </p:nvGrpSpPr>
        <p:grpSpPr>
          <a:xfrm>
            <a:off x="11521886" y="4828473"/>
            <a:ext cx="5927078" cy="1760806"/>
            <a:chOff x="0" y="0"/>
            <a:chExt cx="1561041" cy="463751"/>
          </a:xfrm>
        </p:grpSpPr>
        <p:sp>
          <p:nvSpPr>
            <p:cNvPr id="14" name="Freeform 14"/>
            <p:cNvSpPr/>
            <p:nvPr/>
          </p:nvSpPr>
          <p:spPr>
            <a:xfrm>
              <a:off x="0" y="0"/>
              <a:ext cx="1561041" cy="463751"/>
            </a:xfrm>
            <a:custGeom>
              <a:avLst/>
              <a:gdLst/>
              <a:ahLst/>
              <a:cxnLst/>
              <a:rect l="l" t="t" r="r" b="b"/>
              <a:pathLst>
                <a:path w="1561041" h="463751">
                  <a:moveTo>
                    <a:pt x="0" y="0"/>
                  </a:moveTo>
                  <a:lnTo>
                    <a:pt x="1561041" y="0"/>
                  </a:lnTo>
                  <a:lnTo>
                    <a:pt x="1561041" y="463751"/>
                  </a:lnTo>
                  <a:lnTo>
                    <a:pt x="0" y="463751"/>
                  </a:lnTo>
                  <a:close/>
                </a:path>
              </a:pathLst>
            </a:custGeom>
            <a:solidFill>
              <a:srgbClr val="FFFFFF"/>
            </a:solidFill>
            <a:ln w="38100" cap="sq">
              <a:solidFill>
                <a:srgbClr val="004AAD"/>
              </a:solidFill>
              <a:prstDash val="lgDash"/>
              <a:miter/>
            </a:ln>
          </p:spPr>
        </p:sp>
        <p:sp>
          <p:nvSpPr>
            <p:cNvPr id="15" name="TextBox 15"/>
            <p:cNvSpPr txBox="1"/>
            <p:nvPr/>
          </p:nvSpPr>
          <p:spPr>
            <a:xfrm>
              <a:off x="0" y="-38100"/>
              <a:ext cx="1561041" cy="501851"/>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11313591" y="5056319"/>
            <a:ext cx="6343667" cy="1234440"/>
          </a:xfrm>
          <a:prstGeom prst="rect">
            <a:avLst/>
          </a:prstGeom>
        </p:spPr>
        <p:txBody>
          <a:bodyPr lIns="0" tIns="0" rIns="0" bIns="0" rtlCol="0" anchor="t">
            <a:spAutoFit/>
          </a:bodyPr>
          <a:lstStyle/>
          <a:p>
            <a:pPr algn="ctr">
              <a:lnSpc>
                <a:spcPts val="3359"/>
              </a:lnSpc>
              <a:spcBef>
                <a:spcPct val="0"/>
              </a:spcBef>
            </a:pPr>
            <a:r>
              <a:rPr lang="en-US" sz="2399" b="1">
                <a:solidFill>
                  <a:srgbClr val="004AAD"/>
                </a:solidFill>
                <a:latin typeface="Montserrat Bold"/>
                <a:ea typeface="Montserrat Bold"/>
                <a:cs typeface="Montserrat Bold"/>
                <a:sym typeface="Montserrat Bold"/>
              </a:rPr>
              <a:t>Olist faces the reality of </a:t>
            </a:r>
            <a:r>
              <a:rPr lang="en-US" sz="2399" b="1">
                <a:solidFill>
                  <a:srgbClr val="FA3A2F"/>
                </a:solidFill>
                <a:latin typeface="Montserrat Bold"/>
                <a:ea typeface="Montserrat Bold"/>
                <a:cs typeface="Montserrat Bold"/>
                <a:sym typeface="Montserrat Bold"/>
              </a:rPr>
              <a:t>stalled business quality growth</a:t>
            </a:r>
            <a:r>
              <a:rPr lang="en-US" sz="2399" b="1">
                <a:solidFill>
                  <a:srgbClr val="004AAD"/>
                </a:solidFill>
                <a:latin typeface="Montserrat Bold"/>
                <a:ea typeface="Montserrat Bold"/>
                <a:cs typeface="Montserrat Bold"/>
                <a:sym typeface="Montserrat Bold"/>
              </a:rPr>
              <a:t> in terms of </a:t>
            </a:r>
            <a:r>
              <a:rPr lang="en-US" sz="2399" b="1">
                <a:solidFill>
                  <a:srgbClr val="FA3A2F"/>
                </a:solidFill>
                <a:latin typeface="Montserrat Bold"/>
                <a:ea typeface="Montserrat Bold"/>
                <a:cs typeface="Montserrat Bold"/>
                <a:sym typeface="Montserrat Bold"/>
              </a:rPr>
              <a:t>non-improving platform score.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023448" y="-200986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p:nvPr/>
        </p:nvSpPr>
        <p:spPr>
          <a:xfrm>
            <a:off x="2058519" y="1621349"/>
            <a:ext cx="8036014" cy="8217051"/>
          </a:xfrm>
          <a:custGeom>
            <a:avLst/>
            <a:gdLst/>
            <a:ahLst/>
            <a:cxnLst/>
            <a:rect l="l" t="t" r="r" b="b"/>
            <a:pathLst>
              <a:path w="8036014" h="8217051">
                <a:moveTo>
                  <a:pt x="0" y="0"/>
                </a:moveTo>
                <a:lnTo>
                  <a:pt x="8036014" y="0"/>
                </a:lnTo>
                <a:lnTo>
                  <a:pt x="8036014" y="8217050"/>
                </a:lnTo>
                <a:lnTo>
                  <a:pt x="0" y="8217050"/>
                </a:lnTo>
                <a:lnTo>
                  <a:pt x="0" y="0"/>
                </a:lnTo>
                <a:close/>
              </a:path>
            </a:pathLst>
          </a:custGeom>
          <a:blipFill>
            <a:blip r:embed="rId5"/>
            <a:stretch>
              <a:fillRect/>
            </a:stretch>
          </a:blipFill>
        </p:spPr>
      </p:sp>
      <p:sp>
        <p:nvSpPr>
          <p:cNvPr id="4" name="Freeform 4"/>
          <p:cNvSpPr/>
          <p:nvPr/>
        </p:nvSpPr>
        <p:spPr>
          <a:xfrm>
            <a:off x="8629795" y="2283851"/>
            <a:ext cx="9163825" cy="1225662"/>
          </a:xfrm>
          <a:custGeom>
            <a:avLst/>
            <a:gdLst/>
            <a:ahLst/>
            <a:cxnLst/>
            <a:rect l="l" t="t" r="r" b="b"/>
            <a:pathLst>
              <a:path w="9163825" h="1225662">
                <a:moveTo>
                  <a:pt x="0" y="0"/>
                </a:moveTo>
                <a:lnTo>
                  <a:pt x="9163825" y="0"/>
                </a:lnTo>
                <a:lnTo>
                  <a:pt x="9163825" y="1225662"/>
                </a:lnTo>
                <a:lnTo>
                  <a:pt x="0" y="1225662"/>
                </a:lnTo>
                <a:lnTo>
                  <a:pt x="0" y="0"/>
                </a:lnTo>
                <a:close/>
              </a:path>
            </a:pathLst>
          </a:custGeom>
          <a:blipFill>
            <a:blip r:embed="rId6"/>
            <a:stretch>
              <a:fillRect/>
            </a:stretch>
          </a:blipFill>
        </p:spPr>
      </p:sp>
      <p:sp>
        <p:nvSpPr>
          <p:cNvPr id="5" name="Freeform 5"/>
          <p:cNvSpPr/>
          <p:nvPr/>
        </p:nvSpPr>
        <p:spPr>
          <a:xfrm>
            <a:off x="478896" y="7544278"/>
            <a:ext cx="4598456" cy="1431934"/>
          </a:xfrm>
          <a:custGeom>
            <a:avLst/>
            <a:gdLst/>
            <a:ahLst/>
            <a:cxnLst/>
            <a:rect l="l" t="t" r="r" b="b"/>
            <a:pathLst>
              <a:path w="4598456" h="1431934">
                <a:moveTo>
                  <a:pt x="0" y="0"/>
                </a:moveTo>
                <a:lnTo>
                  <a:pt x="4598456" y="0"/>
                </a:lnTo>
                <a:lnTo>
                  <a:pt x="4598456" y="1431933"/>
                </a:lnTo>
                <a:lnTo>
                  <a:pt x="0" y="1431933"/>
                </a:lnTo>
                <a:lnTo>
                  <a:pt x="0" y="0"/>
                </a:lnTo>
                <a:close/>
              </a:path>
            </a:pathLst>
          </a:custGeom>
          <a:blipFill>
            <a:blip r:embed="rId7">
              <a:extLst>
                <a:ext uri="{96DAC541-7B7A-43D3-8B79-37D633B846F1}">
                  <asvg:svgBlip xmlns:asvg="http://schemas.microsoft.com/office/drawing/2016/SVG/main" r:embed="rId8"/>
                </a:ext>
              </a:extLst>
            </a:blip>
            <a:stretch>
              <a:fillRect t="-16270" b="-16270"/>
            </a:stretch>
          </a:blipFill>
          <a:ln w="38100" cap="sq">
            <a:solidFill>
              <a:srgbClr val="004AAD"/>
            </a:solidFill>
            <a:prstDash val="lgDash"/>
            <a:miter/>
          </a:ln>
        </p:spPr>
      </p:sp>
      <p:sp>
        <p:nvSpPr>
          <p:cNvPr id="6" name="AutoShape 6"/>
          <p:cNvSpPr/>
          <p:nvPr/>
        </p:nvSpPr>
        <p:spPr>
          <a:xfrm flipV="1">
            <a:off x="5077352" y="7586885"/>
            <a:ext cx="999174" cy="673359"/>
          </a:xfrm>
          <a:prstGeom prst="line">
            <a:avLst/>
          </a:prstGeom>
          <a:ln w="38100" cap="flat">
            <a:solidFill>
              <a:srgbClr val="004AAD"/>
            </a:solidFill>
            <a:prstDash val="solid"/>
            <a:headEnd type="none" w="sm" len="sm"/>
            <a:tailEnd type="none" w="sm" len="sm"/>
          </a:ln>
        </p:spPr>
      </p:sp>
      <p:sp>
        <p:nvSpPr>
          <p:cNvPr id="7" name="Freeform 7"/>
          <p:cNvSpPr/>
          <p:nvPr/>
        </p:nvSpPr>
        <p:spPr>
          <a:xfrm>
            <a:off x="6076526" y="7106340"/>
            <a:ext cx="961090" cy="961090"/>
          </a:xfrm>
          <a:custGeom>
            <a:avLst/>
            <a:gdLst/>
            <a:ahLst/>
            <a:cxnLst/>
            <a:rect l="l" t="t" r="r" b="b"/>
            <a:pathLst>
              <a:path w="961090" h="961090">
                <a:moveTo>
                  <a:pt x="0" y="0"/>
                </a:moveTo>
                <a:lnTo>
                  <a:pt x="961089" y="0"/>
                </a:lnTo>
                <a:lnTo>
                  <a:pt x="961089" y="961090"/>
                </a:lnTo>
                <a:lnTo>
                  <a:pt x="0" y="9610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478896" y="310074"/>
            <a:ext cx="16241686" cy="854075"/>
          </a:xfrm>
          <a:prstGeom prst="rect">
            <a:avLst/>
          </a:prstGeom>
        </p:spPr>
        <p:txBody>
          <a:bodyPr lIns="0" tIns="0" rIns="0" bIns="0" rtlCol="0" anchor="t">
            <a:spAutoFit/>
          </a:bodyPr>
          <a:lstStyle/>
          <a:p>
            <a:pPr algn="l">
              <a:lnSpc>
                <a:spcPts val="7000"/>
              </a:lnSpc>
            </a:pPr>
            <a:r>
              <a:rPr lang="en-US" sz="5000" b="1">
                <a:solidFill>
                  <a:srgbClr val="2BB4D4"/>
                </a:solidFill>
                <a:latin typeface="Montserrat Bold"/>
                <a:ea typeface="Montserrat Bold"/>
                <a:cs typeface="Montserrat Bold"/>
                <a:sym typeface="Montserrat Bold"/>
              </a:rPr>
              <a:t>L2: How does freight cost differ across Brazil?</a:t>
            </a:r>
          </a:p>
        </p:txBody>
      </p:sp>
      <p:grpSp>
        <p:nvGrpSpPr>
          <p:cNvPr id="9" name="Group 9"/>
          <p:cNvGrpSpPr/>
          <p:nvPr/>
        </p:nvGrpSpPr>
        <p:grpSpPr>
          <a:xfrm>
            <a:off x="9680279" y="4787377"/>
            <a:ext cx="7783192" cy="1864803"/>
            <a:chOff x="0" y="0"/>
            <a:chExt cx="2049894" cy="491142"/>
          </a:xfrm>
        </p:grpSpPr>
        <p:sp>
          <p:nvSpPr>
            <p:cNvPr id="10" name="Freeform 10"/>
            <p:cNvSpPr/>
            <p:nvPr/>
          </p:nvSpPr>
          <p:spPr>
            <a:xfrm>
              <a:off x="0" y="0"/>
              <a:ext cx="2049894" cy="491142"/>
            </a:xfrm>
            <a:custGeom>
              <a:avLst/>
              <a:gdLst/>
              <a:ahLst/>
              <a:cxnLst/>
              <a:rect l="l" t="t" r="r" b="b"/>
              <a:pathLst>
                <a:path w="2049894" h="491142">
                  <a:moveTo>
                    <a:pt x="0" y="0"/>
                  </a:moveTo>
                  <a:lnTo>
                    <a:pt x="2049894" y="0"/>
                  </a:lnTo>
                  <a:lnTo>
                    <a:pt x="2049894" y="491142"/>
                  </a:lnTo>
                  <a:lnTo>
                    <a:pt x="0" y="491142"/>
                  </a:lnTo>
                  <a:close/>
                </a:path>
              </a:pathLst>
            </a:custGeom>
            <a:solidFill>
              <a:srgbClr val="FFFFFF"/>
            </a:solidFill>
            <a:ln w="38100" cap="sq">
              <a:solidFill>
                <a:srgbClr val="004AAD"/>
              </a:solidFill>
              <a:prstDash val="lgDash"/>
              <a:miter/>
            </a:ln>
          </p:spPr>
        </p:sp>
        <p:sp>
          <p:nvSpPr>
            <p:cNvPr id="11" name="TextBox 11"/>
            <p:cNvSpPr txBox="1"/>
            <p:nvPr/>
          </p:nvSpPr>
          <p:spPr>
            <a:xfrm>
              <a:off x="0" y="-38100"/>
              <a:ext cx="2049894" cy="529242"/>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9895478" y="4873959"/>
            <a:ext cx="7352793" cy="1653540"/>
          </a:xfrm>
          <a:prstGeom prst="rect">
            <a:avLst/>
          </a:prstGeom>
        </p:spPr>
        <p:txBody>
          <a:bodyPr lIns="0" tIns="0" rIns="0" bIns="0" rtlCol="0" anchor="t">
            <a:spAutoFit/>
          </a:bodyPr>
          <a:lstStyle/>
          <a:p>
            <a:pPr algn="just">
              <a:lnSpc>
                <a:spcPts val="3359"/>
              </a:lnSpc>
            </a:pPr>
            <a:r>
              <a:rPr lang="en-US" sz="2400" b="1">
                <a:solidFill>
                  <a:srgbClr val="0024D4"/>
                </a:solidFill>
                <a:latin typeface="Montserrat Bold"/>
                <a:ea typeface="Montserrat Bold"/>
                <a:cs typeface="Montserrat Bold"/>
                <a:sym typeface="Montserrat Bold"/>
              </a:rPr>
              <a:t>Southern states are more urbanized therefore have more </a:t>
            </a:r>
            <a:r>
              <a:rPr lang="en-US" sz="2400" b="1">
                <a:solidFill>
                  <a:srgbClr val="FA3A2F"/>
                </a:solidFill>
                <a:latin typeface="Montserrat Bold"/>
                <a:ea typeface="Montserrat Bold"/>
                <a:cs typeface="Montserrat Bold"/>
                <a:sym typeface="Montserrat Bold"/>
              </a:rPr>
              <a:t>well-built logistics and transport infrastructure</a:t>
            </a:r>
            <a:r>
              <a:rPr lang="en-US" sz="2400" b="1">
                <a:solidFill>
                  <a:srgbClr val="0024D4"/>
                </a:solidFill>
                <a:latin typeface="Montserrat Bold"/>
                <a:ea typeface="Montserrat Bold"/>
                <a:cs typeface="Montserrat Bold"/>
                <a:sym typeface="Montserrat Bold"/>
              </a:rPr>
              <a:t>. They are also likely the </a:t>
            </a:r>
            <a:r>
              <a:rPr lang="en-US" sz="2400" b="1">
                <a:solidFill>
                  <a:srgbClr val="FA3A2F"/>
                </a:solidFill>
                <a:latin typeface="Montserrat Bold"/>
                <a:ea typeface="Montserrat Bold"/>
                <a:cs typeface="Montserrat Bold"/>
                <a:sym typeface="Montserrat Bold"/>
              </a:rPr>
              <a:t>locations where Olist warehouses are set-up</a:t>
            </a:r>
            <a:r>
              <a:rPr lang="en-US" sz="2400" b="1">
                <a:solidFill>
                  <a:srgbClr val="0024D4"/>
                </a:solidFill>
                <a:latin typeface="Montserrat Bold"/>
                <a:ea typeface="Montserrat Bold"/>
                <a:cs typeface="Montserrat Bold"/>
                <a:sym typeface="Montserrat Bold"/>
              </a:rPr>
              <a:t>.</a:t>
            </a:r>
          </a:p>
        </p:txBody>
      </p:sp>
      <p:sp>
        <p:nvSpPr>
          <p:cNvPr id="13" name="TextBox 13"/>
          <p:cNvSpPr txBox="1"/>
          <p:nvPr/>
        </p:nvSpPr>
        <p:spPr>
          <a:xfrm>
            <a:off x="589035" y="7616355"/>
            <a:ext cx="4378177" cy="1249680"/>
          </a:xfrm>
          <a:prstGeom prst="rect">
            <a:avLst/>
          </a:prstGeom>
        </p:spPr>
        <p:txBody>
          <a:bodyPr lIns="0" tIns="0" rIns="0" bIns="0" rtlCol="0" anchor="t">
            <a:spAutoFit/>
          </a:bodyPr>
          <a:lstStyle/>
          <a:p>
            <a:pPr algn="ctr">
              <a:lnSpc>
                <a:spcPts val="2520"/>
              </a:lnSpc>
            </a:pPr>
            <a:r>
              <a:rPr lang="en-US" sz="1800">
                <a:solidFill>
                  <a:srgbClr val="0024D4"/>
                </a:solidFill>
                <a:latin typeface="Montserrat"/>
                <a:ea typeface="Montserrat"/>
                <a:cs typeface="Montserrat"/>
                <a:sym typeface="Montserrat"/>
              </a:rPr>
              <a:t>São Paulo (SP), Brazil’s logistics hub has lowest freight cost =&gt; suitable place to fortify user base and presence</a:t>
            </a:r>
          </a:p>
        </p:txBody>
      </p:sp>
      <p:sp>
        <p:nvSpPr>
          <p:cNvPr id="14" name="TextBox 14"/>
          <p:cNvSpPr txBox="1"/>
          <p:nvPr/>
        </p:nvSpPr>
        <p:spPr>
          <a:xfrm>
            <a:off x="478896" y="1106960"/>
            <a:ext cx="17537382" cy="514388"/>
          </a:xfrm>
          <a:prstGeom prst="rect">
            <a:avLst/>
          </a:prstGeom>
        </p:spPr>
        <p:txBody>
          <a:bodyPr lIns="0" tIns="0" rIns="0" bIns="0" rtlCol="0" anchor="t">
            <a:spAutoFit/>
          </a:bodyPr>
          <a:lstStyle/>
          <a:p>
            <a:pPr algn="l">
              <a:lnSpc>
                <a:spcPts val="4200"/>
              </a:lnSpc>
            </a:pPr>
            <a:r>
              <a:rPr lang="en-US" sz="3000" b="1">
                <a:solidFill>
                  <a:srgbClr val="2BB4D4"/>
                </a:solidFill>
                <a:latin typeface="Montserrat Bold"/>
                <a:ea typeface="Montserrat Bold"/>
                <a:cs typeface="Montserrat Bold"/>
                <a:sym typeface="Montserrat Bold"/>
              </a:rPr>
              <a:t>L3: Which state(s) experience(s) higher freight cost?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023448" y="-200986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08037" y="1827191"/>
            <a:ext cx="7399447" cy="8363172"/>
          </a:xfrm>
          <a:custGeom>
            <a:avLst/>
            <a:gdLst/>
            <a:ahLst/>
            <a:cxnLst/>
            <a:rect l="l" t="t" r="r" b="b"/>
            <a:pathLst>
              <a:path w="7399447" h="8363172">
                <a:moveTo>
                  <a:pt x="0" y="0"/>
                </a:moveTo>
                <a:lnTo>
                  <a:pt x="7399446" y="0"/>
                </a:lnTo>
                <a:lnTo>
                  <a:pt x="7399446" y="8363172"/>
                </a:lnTo>
                <a:lnTo>
                  <a:pt x="0" y="8363172"/>
                </a:lnTo>
                <a:lnTo>
                  <a:pt x="0" y="0"/>
                </a:lnTo>
                <a:close/>
              </a:path>
            </a:pathLst>
          </a:custGeom>
          <a:blipFill>
            <a:blip r:embed="rId4"/>
            <a:stretch>
              <a:fillRect/>
            </a:stretch>
          </a:blipFill>
        </p:spPr>
      </p:sp>
      <p:sp>
        <p:nvSpPr>
          <p:cNvPr id="4" name="Freeform 4"/>
          <p:cNvSpPr/>
          <p:nvPr/>
        </p:nvSpPr>
        <p:spPr>
          <a:xfrm>
            <a:off x="9751871" y="1827191"/>
            <a:ext cx="7507429" cy="8541786"/>
          </a:xfrm>
          <a:custGeom>
            <a:avLst/>
            <a:gdLst/>
            <a:ahLst/>
            <a:cxnLst/>
            <a:rect l="l" t="t" r="r" b="b"/>
            <a:pathLst>
              <a:path w="7507429" h="8541786">
                <a:moveTo>
                  <a:pt x="0" y="0"/>
                </a:moveTo>
                <a:lnTo>
                  <a:pt x="7507429" y="0"/>
                </a:lnTo>
                <a:lnTo>
                  <a:pt x="7507429" y="8541786"/>
                </a:lnTo>
                <a:lnTo>
                  <a:pt x="0" y="8541786"/>
                </a:lnTo>
                <a:lnTo>
                  <a:pt x="0" y="0"/>
                </a:lnTo>
                <a:close/>
              </a:path>
            </a:pathLst>
          </a:custGeom>
          <a:blipFill>
            <a:blip r:embed="rId5"/>
            <a:stretch>
              <a:fillRect/>
            </a:stretch>
          </a:blipFill>
        </p:spPr>
      </p:sp>
      <p:sp>
        <p:nvSpPr>
          <p:cNvPr id="5" name="Freeform 5"/>
          <p:cNvSpPr/>
          <p:nvPr/>
        </p:nvSpPr>
        <p:spPr>
          <a:xfrm>
            <a:off x="4607760" y="7173874"/>
            <a:ext cx="1749517" cy="1749517"/>
          </a:xfrm>
          <a:custGeom>
            <a:avLst/>
            <a:gdLst/>
            <a:ahLst/>
            <a:cxnLst/>
            <a:rect l="l" t="t" r="r" b="b"/>
            <a:pathLst>
              <a:path w="1749517" h="1749517">
                <a:moveTo>
                  <a:pt x="0" y="0"/>
                </a:moveTo>
                <a:lnTo>
                  <a:pt x="1749517" y="0"/>
                </a:lnTo>
                <a:lnTo>
                  <a:pt x="1749517" y="1749517"/>
                </a:lnTo>
                <a:lnTo>
                  <a:pt x="0" y="17495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3605567" y="7266203"/>
            <a:ext cx="1749517" cy="1749517"/>
          </a:xfrm>
          <a:custGeom>
            <a:avLst/>
            <a:gdLst/>
            <a:ahLst/>
            <a:cxnLst/>
            <a:rect l="l" t="t" r="r" b="b"/>
            <a:pathLst>
              <a:path w="1749517" h="1749517">
                <a:moveTo>
                  <a:pt x="0" y="0"/>
                </a:moveTo>
                <a:lnTo>
                  <a:pt x="1749517" y="0"/>
                </a:lnTo>
                <a:lnTo>
                  <a:pt x="1749517" y="1749518"/>
                </a:lnTo>
                <a:lnTo>
                  <a:pt x="0" y="17495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AutoShape 7"/>
          <p:cNvSpPr/>
          <p:nvPr/>
        </p:nvSpPr>
        <p:spPr>
          <a:xfrm>
            <a:off x="12393770" y="7325308"/>
            <a:ext cx="1211797" cy="815654"/>
          </a:xfrm>
          <a:prstGeom prst="line">
            <a:avLst/>
          </a:prstGeom>
          <a:ln w="38100" cap="flat">
            <a:solidFill>
              <a:srgbClr val="004AAD"/>
            </a:solidFill>
            <a:prstDash val="solid"/>
            <a:headEnd type="none" w="sm" len="sm"/>
            <a:tailEnd type="none" w="sm" len="sm"/>
          </a:ln>
        </p:spPr>
      </p:sp>
      <p:sp>
        <p:nvSpPr>
          <p:cNvPr id="8" name="AutoShape 8"/>
          <p:cNvSpPr/>
          <p:nvPr/>
        </p:nvSpPr>
        <p:spPr>
          <a:xfrm flipV="1">
            <a:off x="6357277" y="7325308"/>
            <a:ext cx="1005687" cy="723325"/>
          </a:xfrm>
          <a:prstGeom prst="line">
            <a:avLst/>
          </a:prstGeom>
          <a:ln w="38100" cap="flat">
            <a:solidFill>
              <a:srgbClr val="004AAD"/>
            </a:solidFill>
            <a:prstDash val="solid"/>
            <a:headEnd type="none" w="sm" len="sm"/>
            <a:tailEnd type="none" w="sm" len="sm"/>
          </a:ln>
        </p:spPr>
      </p:sp>
      <p:grpSp>
        <p:nvGrpSpPr>
          <p:cNvPr id="9" name="Group 9"/>
          <p:cNvGrpSpPr/>
          <p:nvPr/>
        </p:nvGrpSpPr>
        <p:grpSpPr>
          <a:xfrm>
            <a:off x="7362964" y="6098084"/>
            <a:ext cx="5030806" cy="2454447"/>
            <a:chOff x="0" y="0"/>
            <a:chExt cx="1324986" cy="646439"/>
          </a:xfrm>
        </p:grpSpPr>
        <p:sp>
          <p:nvSpPr>
            <p:cNvPr id="10" name="Freeform 10"/>
            <p:cNvSpPr/>
            <p:nvPr/>
          </p:nvSpPr>
          <p:spPr>
            <a:xfrm>
              <a:off x="0" y="0"/>
              <a:ext cx="1324986" cy="646439"/>
            </a:xfrm>
            <a:custGeom>
              <a:avLst/>
              <a:gdLst/>
              <a:ahLst/>
              <a:cxnLst/>
              <a:rect l="l" t="t" r="r" b="b"/>
              <a:pathLst>
                <a:path w="1324986" h="646439">
                  <a:moveTo>
                    <a:pt x="0" y="0"/>
                  </a:moveTo>
                  <a:lnTo>
                    <a:pt x="1324986" y="0"/>
                  </a:lnTo>
                  <a:lnTo>
                    <a:pt x="1324986" y="646439"/>
                  </a:lnTo>
                  <a:lnTo>
                    <a:pt x="0" y="646439"/>
                  </a:lnTo>
                  <a:close/>
                </a:path>
              </a:pathLst>
            </a:custGeom>
            <a:solidFill>
              <a:srgbClr val="FFFFFF"/>
            </a:solidFill>
            <a:ln w="38100" cap="sq">
              <a:solidFill>
                <a:srgbClr val="004AAD"/>
              </a:solidFill>
              <a:prstDash val="lgDash"/>
              <a:miter/>
            </a:ln>
          </p:spPr>
        </p:sp>
        <p:sp>
          <p:nvSpPr>
            <p:cNvPr id="11" name="TextBox 11"/>
            <p:cNvSpPr txBox="1"/>
            <p:nvPr/>
          </p:nvSpPr>
          <p:spPr>
            <a:xfrm>
              <a:off x="0" y="-38100"/>
              <a:ext cx="1324986" cy="684539"/>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431967" y="290464"/>
            <a:ext cx="16241686" cy="854075"/>
          </a:xfrm>
          <a:prstGeom prst="rect">
            <a:avLst/>
          </a:prstGeom>
        </p:spPr>
        <p:txBody>
          <a:bodyPr lIns="0" tIns="0" rIns="0" bIns="0" rtlCol="0" anchor="t">
            <a:spAutoFit/>
          </a:bodyPr>
          <a:lstStyle/>
          <a:p>
            <a:pPr algn="l">
              <a:lnSpc>
                <a:spcPts val="7000"/>
              </a:lnSpc>
            </a:pPr>
            <a:r>
              <a:rPr lang="en-US" sz="5000" b="1">
                <a:solidFill>
                  <a:srgbClr val="2BB4D4"/>
                </a:solidFill>
                <a:latin typeface="Montserrat Bold"/>
                <a:ea typeface="Montserrat Bold"/>
                <a:cs typeface="Montserrat Bold"/>
                <a:sym typeface="Montserrat Bold"/>
              </a:rPr>
              <a:t>L2: How does freight cost differ across Brazil?</a:t>
            </a:r>
          </a:p>
        </p:txBody>
      </p:sp>
      <p:sp>
        <p:nvSpPr>
          <p:cNvPr id="13" name="TextBox 13"/>
          <p:cNvSpPr txBox="1"/>
          <p:nvPr/>
        </p:nvSpPr>
        <p:spPr>
          <a:xfrm>
            <a:off x="431967" y="1160442"/>
            <a:ext cx="17537382" cy="514350"/>
          </a:xfrm>
          <a:prstGeom prst="rect">
            <a:avLst/>
          </a:prstGeom>
        </p:spPr>
        <p:txBody>
          <a:bodyPr lIns="0" tIns="0" rIns="0" bIns="0" rtlCol="0" anchor="t">
            <a:spAutoFit/>
          </a:bodyPr>
          <a:lstStyle/>
          <a:p>
            <a:pPr algn="l">
              <a:lnSpc>
                <a:spcPts val="4200"/>
              </a:lnSpc>
            </a:pPr>
            <a:r>
              <a:rPr lang="en-US" sz="3000" b="1">
                <a:solidFill>
                  <a:srgbClr val="2BB4D4"/>
                </a:solidFill>
                <a:latin typeface="Montserrat Bold"/>
                <a:ea typeface="Montserrat Bold"/>
                <a:cs typeface="Montserrat Bold"/>
                <a:sym typeface="Montserrat Bold"/>
              </a:rPr>
              <a:t>L4: What is the geographical distribution of sellers and buyers? [state-wise]</a:t>
            </a:r>
          </a:p>
        </p:txBody>
      </p:sp>
      <p:sp>
        <p:nvSpPr>
          <p:cNvPr id="14" name="TextBox 14"/>
          <p:cNvSpPr txBox="1"/>
          <p:nvPr/>
        </p:nvSpPr>
        <p:spPr>
          <a:xfrm>
            <a:off x="7489459" y="6342381"/>
            <a:ext cx="4777815" cy="621030"/>
          </a:xfrm>
          <a:prstGeom prst="rect">
            <a:avLst/>
          </a:prstGeom>
        </p:spPr>
        <p:txBody>
          <a:bodyPr lIns="0" tIns="0" rIns="0" bIns="0" rtlCol="0" anchor="t">
            <a:spAutoFit/>
          </a:bodyPr>
          <a:lstStyle/>
          <a:p>
            <a:pPr algn="ctr">
              <a:lnSpc>
                <a:spcPts val="2520"/>
              </a:lnSpc>
            </a:pPr>
            <a:r>
              <a:rPr lang="en-US" sz="1800" b="1">
                <a:solidFill>
                  <a:srgbClr val="0024D4"/>
                </a:solidFill>
                <a:latin typeface="Montserrat Bold"/>
                <a:ea typeface="Montserrat Bold"/>
                <a:cs typeface="Montserrat Bold"/>
                <a:sym typeface="Montserrat Bold"/>
              </a:rPr>
              <a:t>SP has the highest concentration of sellers and buyers by a large margin</a:t>
            </a:r>
          </a:p>
        </p:txBody>
      </p:sp>
      <p:sp>
        <p:nvSpPr>
          <p:cNvPr id="15" name="TextBox 15"/>
          <p:cNvSpPr txBox="1"/>
          <p:nvPr/>
        </p:nvSpPr>
        <p:spPr>
          <a:xfrm>
            <a:off x="7489459" y="7530896"/>
            <a:ext cx="4777815" cy="621030"/>
          </a:xfrm>
          <a:prstGeom prst="rect">
            <a:avLst/>
          </a:prstGeom>
        </p:spPr>
        <p:txBody>
          <a:bodyPr lIns="0" tIns="0" rIns="0" bIns="0" rtlCol="0" anchor="t">
            <a:spAutoFit/>
          </a:bodyPr>
          <a:lstStyle/>
          <a:p>
            <a:pPr algn="ctr">
              <a:lnSpc>
                <a:spcPts val="2520"/>
              </a:lnSpc>
            </a:pPr>
            <a:r>
              <a:rPr lang="en-US" sz="1800" b="1">
                <a:solidFill>
                  <a:srgbClr val="0024D4"/>
                </a:solidFill>
                <a:latin typeface="Montserrat Bold"/>
                <a:ea typeface="Montserrat Bold"/>
                <a:cs typeface="Montserrat Bold"/>
                <a:sym typeface="Montserrat Bold"/>
              </a:rPr>
              <a:t>  Viable hotspot location for business improvement (to devote resources to)</a:t>
            </a:r>
          </a:p>
        </p:txBody>
      </p:sp>
      <p:sp>
        <p:nvSpPr>
          <p:cNvPr id="16" name="AutoShape 16"/>
          <p:cNvSpPr/>
          <p:nvPr/>
        </p:nvSpPr>
        <p:spPr>
          <a:xfrm>
            <a:off x="9878610" y="7115811"/>
            <a:ext cx="0" cy="414463"/>
          </a:xfrm>
          <a:prstGeom prst="line">
            <a:avLst/>
          </a:prstGeom>
          <a:ln w="38100" cap="flat">
            <a:solidFill>
              <a:srgbClr val="004AAD"/>
            </a:solidFill>
            <a:prstDash val="solid"/>
            <a:headEnd type="none" w="sm" len="sm"/>
            <a:tailEnd type="arrow" w="med"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023448" y="-200986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7354976" y="4119958"/>
            <a:ext cx="10532356" cy="6102235"/>
          </a:xfrm>
          <a:custGeom>
            <a:avLst/>
            <a:gdLst/>
            <a:ahLst/>
            <a:cxnLst/>
            <a:rect l="l" t="t" r="r" b="b"/>
            <a:pathLst>
              <a:path w="10532356" h="6102235">
                <a:moveTo>
                  <a:pt x="0" y="0"/>
                </a:moveTo>
                <a:lnTo>
                  <a:pt x="10532356" y="0"/>
                </a:lnTo>
                <a:lnTo>
                  <a:pt x="10532356" y="6102235"/>
                </a:lnTo>
                <a:lnTo>
                  <a:pt x="0" y="6102235"/>
                </a:lnTo>
                <a:lnTo>
                  <a:pt x="0" y="0"/>
                </a:lnTo>
                <a:close/>
              </a:path>
            </a:pathLst>
          </a:custGeom>
          <a:blipFill>
            <a:blip r:embed="rId4"/>
            <a:stretch>
              <a:fillRect t="-4731" r="-12109"/>
            </a:stretch>
          </a:blipFill>
        </p:spPr>
      </p:sp>
      <p:sp>
        <p:nvSpPr>
          <p:cNvPr id="4" name="TextBox 4"/>
          <p:cNvSpPr txBox="1"/>
          <p:nvPr/>
        </p:nvSpPr>
        <p:spPr>
          <a:xfrm>
            <a:off x="366412" y="355984"/>
            <a:ext cx="16241686" cy="854075"/>
          </a:xfrm>
          <a:prstGeom prst="rect">
            <a:avLst/>
          </a:prstGeom>
        </p:spPr>
        <p:txBody>
          <a:bodyPr lIns="0" tIns="0" rIns="0" bIns="0" rtlCol="0" anchor="t">
            <a:spAutoFit/>
          </a:bodyPr>
          <a:lstStyle/>
          <a:p>
            <a:pPr algn="l">
              <a:lnSpc>
                <a:spcPts val="7000"/>
              </a:lnSpc>
            </a:pPr>
            <a:r>
              <a:rPr lang="en-US" sz="5000" b="1">
                <a:solidFill>
                  <a:srgbClr val="2BB4D4"/>
                </a:solidFill>
                <a:latin typeface="Montserrat Bold"/>
                <a:ea typeface="Montserrat Bold"/>
                <a:cs typeface="Montserrat Bold"/>
                <a:sym typeface="Montserrat Bold"/>
              </a:rPr>
              <a:t>L2: What are the key pain points for customers?</a:t>
            </a:r>
          </a:p>
        </p:txBody>
      </p:sp>
      <p:sp>
        <p:nvSpPr>
          <p:cNvPr id="5" name="TextBox 5"/>
          <p:cNvSpPr txBox="1"/>
          <p:nvPr/>
        </p:nvSpPr>
        <p:spPr>
          <a:xfrm>
            <a:off x="366412" y="1281207"/>
            <a:ext cx="14027501" cy="606425"/>
          </a:xfrm>
          <a:prstGeom prst="rect">
            <a:avLst/>
          </a:prstGeom>
        </p:spPr>
        <p:txBody>
          <a:bodyPr lIns="0" tIns="0" rIns="0" bIns="0" rtlCol="0" anchor="t">
            <a:spAutoFit/>
          </a:bodyPr>
          <a:lstStyle/>
          <a:p>
            <a:pPr algn="l">
              <a:lnSpc>
                <a:spcPts val="4900"/>
              </a:lnSpc>
            </a:pPr>
            <a:r>
              <a:rPr lang="en-US" sz="3500" b="1">
                <a:solidFill>
                  <a:srgbClr val="2BB4D4"/>
                </a:solidFill>
                <a:latin typeface="Montserrat Bold"/>
                <a:ea typeface="Montserrat Bold"/>
                <a:cs typeface="Montserrat Bold"/>
                <a:sym typeface="Montserrat Bold"/>
              </a:rPr>
              <a:t>L3: What are the common issues identified in reviews?</a:t>
            </a:r>
          </a:p>
        </p:txBody>
      </p:sp>
      <p:sp>
        <p:nvSpPr>
          <p:cNvPr id="6" name="TextBox 6"/>
          <p:cNvSpPr txBox="1"/>
          <p:nvPr/>
        </p:nvSpPr>
        <p:spPr>
          <a:xfrm>
            <a:off x="7443724" y="1982882"/>
            <a:ext cx="10354860" cy="1736724"/>
          </a:xfrm>
          <a:prstGeom prst="rect">
            <a:avLst/>
          </a:prstGeom>
        </p:spPr>
        <p:txBody>
          <a:bodyPr lIns="0" tIns="0" rIns="0" bIns="0" rtlCol="0" anchor="t">
            <a:spAutoFit/>
          </a:bodyPr>
          <a:lstStyle/>
          <a:p>
            <a:pPr algn="just">
              <a:lnSpc>
                <a:spcPts val="3500"/>
              </a:lnSpc>
            </a:pPr>
            <a:r>
              <a:rPr lang="en-US" sz="2500" b="1">
                <a:solidFill>
                  <a:srgbClr val="FA3A2F"/>
                </a:solidFill>
                <a:latin typeface="Montserrat Bold"/>
                <a:ea typeface="Montserrat Bold"/>
                <a:cs typeface="Montserrat Bold"/>
                <a:sym typeface="Montserrat Bold"/>
              </a:rPr>
              <a:t>Delivery delay</a:t>
            </a:r>
            <a:r>
              <a:rPr lang="en-US" sz="2500">
                <a:solidFill>
                  <a:srgbClr val="0024D4"/>
                </a:solidFill>
                <a:latin typeface="Montserrat"/>
                <a:ea typeface="Montserrat"/>
                <a:cs typeface="Montserrat"/>
                <a:sym typeface="Montserrat"/>
              </a:rPr>
              <a:t> is highlighted as the top most pertinent concern and </a:t>
            </a:r>
            <a:r>
              <a:rPr lang="en-US" sz="2500" b="1">
                <a:solidFill>
                  <a:srgbClr val="FA3A2F"/>
                </a:solidFill>
                <a:latin typeface="Montserrat Bold"/>
                <a:ea typeface="Montserrat Bold"/>
                <a:cs typeface="Montserrat Bold"/>
                <a:sym typeface="Montserrat Bold"/>
              </a:rPr>
              <a:t>dissatisfaction</a:t>
            </a:r>
            <a:r>
              <a:rPr lang="en-US" sz="2500">
                <a:solidFill>
                  <a:srgbClr val="0024D4"/>
                </a:solidFill>
                <a:latin typeface="Montserrat"/>
                <a:ea typeface="Montserrat"/>
                <a:cs typeface="Montserrat"/>
                <a:sym typeface="Montserrat"/>
              </a:rPr>
              <a:t> amongst customers as the </a:t>
            </a:r>
            <a:r>
              <a:rPr lang="en-US" sz="2500" b="1">
                <a:solidFill>
                  <a:srgbClr val="0024D4"/>
                </a:solidFill>
                <a:latin typeface="Montserrat Bold"/>
                <a:ea typeface="Montserrat Bold"/>
                <a:cs typeface="Montserrat Bold"/>
                <a:sym typeface="Montserrat Bold"/>
              </a:rPr>
              <a:t>negative words such as </a:t>
            </a:r>
            <a:r>
              <a:rPr lang="en-US" sz="2500" b="1" i="1">
                <a:solidFill>
                  <a:srgbClr val="0024D4"/>
                </a:solidFill>
                <a:latin typeface="Montserrat Bold Italics"/>
                <a:ea typeface="Montserrat Bold Italics"/>
                <a:cs typeface="Montserrat Bold Italics"/>
                <a:sym typeface="Montserrat Bold Italics"/>
              </a:rPr>
              <a:t>aguard </a:t>
            </a:r>
            <a:r>
              <a:rPr lang="en-US" sz="2500" b="1">
                <a:solidFill>
                  <a:srgbClr val="0024D4"/>
                </a:solidFill>
                <a:latin typeface="Montserrat Bold"/>
                <a:ea typeface="Montserrat Bold"/>
                <a:cs typeface="Montserrat Bold"/>
                <a:sym typeface="Montserrat Bold"/>
              </a:rPr>
              <a:t>(‘wait’ in English)</a:t>
            </a:r>
            <a:r>
              <a:rPr lang="en-US" sz="2500">
                <a:solidFill>
                  <a:srgbClr val="0024D4"/>
                </a:solidFill>
                <a:latin typeface="Montserrat"/>
                <a:ea typeface="Montserrat"/>
                <a:cs typeface="Montserrat"/>
                <a:sym typeface="Montserrat"/>
              </a:rPr>
              <a:t>, are </a:t>
            </a:r>
            <a:r>
              <a:rPr lang="en-US" sz="2500" b="1">
                <a:solidFill>
                  <a:srgbClr val="0024D4"/>
                </a:solidFill>
                <a:latin typeface="Montserrat Bold"/>
                <a:ea typeface="Montserrat Bold"/>
                <a:cs typeface="Montserrat Bold"/>
                <a:sym typeface="Montserrat Bold"/>
              </a:rPr>
              <a:t>used most frequently</a:t>
            </a:r>
            <a:r>
              <a:rPr lang="en-US" sz="2500">
                <a:solidFill>
                  <a:srgbClr val="0024D4"/>
                </a:solidFill>
                <a:latin typeface="Montserrat"/>
                <a:ea typeface="Montserrat"/>
                <a:cs typeface="Montserrat"/>
                <a:sym typeface="Montserrat"/>
              </a:rPr>
              <a:t>, amongst other secondary issues like product refunds.</a:t>
            </a:r>
          </a:p>
        </p:txBody>
      </p:sp>
      <p:grpSp>
        <p:nvGrpSpPr>
          <p:cNvPr id="7" name="Group 7"/>
          <p:cNvGrpSpPr/>
          <p:nvPr/>
        </p:nvGrpSpPr>
        <p:grpSpPr>
          <a:xfrm>
            <a:off x="366412" y="2612842"/>
            <a:ext cx="6897469" cy="6813863"/>
            <a:chOff x="0" y="0"/>
            <a:chExt cx="9196625" cy="9085151"/>
          </a:xfrm>
        </p:grpSpPr>
        <p:sp>
          <p:nvSpPr>
            <p:cNvPr id="8" name="Freeform 8"/>
            <p:cNvSpPr/>
            <p:nvPr/>
          </p:nvSpPr>
          <p:spPr>
            <a:xfrm>
              <a:off x="0" y="0"/>
              <a:ext cx="9196625" cy="9085151"/>
            </a:xfrm>
            <a:custGeom>
              <a:avLst/>
              <a:gdLst/>
              <a:ahLst/>
              <a:cxnLst/>
              <a:rect l="l" t="t" r="r" b="b"/>
              <a:pathLst>
                <a:path w="9196625" h="9085151">
                  <a:moveTo>
                    <a:pt x="0" y="0"/>
                  </a:moveTo>
                  <a:lnTo>
                    <a:pt x="9196625" y="0"/>
                  </a:lnTo>
                  <a:lnTo>
                    <a:pt x="9196625" y="9085151"/>
                  </a:lnTo>
                  <a:lnTo>
                    <a:pt x="0" y="9085151"/>
                  </a:lnTo>
                  <a:lnTo>
                    <a:pt x="0" y="0"/>
                  </a:lnTo>
                  <a:close/>
                </a:path>
              </a:pathLst>
            </a:custGeom>
            <a:blipFill>
              <a:blip r:embed="rId5"/>
              <a:stretch>
                <a:fillRect/>
              </a:stretch>
            </a:blipFill>
          </p:spPr>
        </p:sp>
        <p:sp>
          <p:nvSpPr>
            <p:cNvPr id="9" name="Freeform 9"/>
            <p:cNvSpPr/>
            <p:nvPr/>
          </p:nvSpPr>
          <p:spPr>
            <a:xfrm>
              <a:off x="5151303" y="4900676"/>
              <a:ext cx="3121416" cy="1668539"/>
            </a:xfrm>
            <a:custGeom>
              <a:avLst/>
              <a:gdLst/>
              <a:ahLst/>
              <a:cxnLst/>
              <a:rect l="l" t="t" r="r" b="b"/>
              <a:pathLst>
                <a:path w="3121416" h="1668539">
                  <a:moveTo>
                    <a:pt x="0" y="0"/>
                  </a:moveTo>
                  <a:lnTo>
                    <a:pt x="3121416" y="0"/>
                  </a:lnTo>
                  <a:lnTo>
                    <a:pt x="3121416" y="1668539"/>
                  </a:lnTo>
                  <a:lnTo>
                    <a:pt x="0" y="16685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470740">
              <a:off x="2001083" y="3437985"/>
              <a:ext cx="5241538" cy="1926265"/>
            </a:xfrm>
            <a:custGeom>
              <a:avLst/>
              <a:gdLst/>
              <a:ahLst/>
              <a:cxnLst/>
              <a:rect l="l" t="t" r="r" b="b"/>
              <a:pathLst>
                <a:path w="5241538" h="1926265">
                  <a:moveTo>
                    <a:pt x="0" y="0"/>
                  </a:moveTo>
                  <a:lnTo>
                    <a:pt x="5241538" y="0"/>
                  </a:lnTo>
                  <a:lnTo>
                    <a:pt x="5241538" y="1926265"/>
                  </a:lnTo>
                  <a:lnTo>
                    <a:pt x="0" y="19262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2502648" y="5425129"/>
              <a:ext cx="2926917" cy="1564570"/>
            </a:xfrm>
            <a:custGeom>
              <a:avLst/>
              <a:gdLst/>
              <a:ahLst/>
              <a:cxnLst/>
              <a:rect l="l" t="t" r="r" b="b"/>
              <a:pathLst>
                <a:path w="2926917" h="1564570">
                  <a:moveTo>
                    <a:pt x="0" y="0"/>
                  </a:moveTo>
                  <a:lnTo>
                    <a:pt x="2926917" y="0"/>
                  </a:lnTo>
                  <a:lnTo>
                    <a:pt x="2926917" y="1564570"/>
                  </a:lnTo>
                  <a:lnTo>
                    <a:pt x="0" y="15645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2" name="TextBox 12"/>
          <p:cNvSpPr txBox="1"/>
          <p:nvPr/>
        </p:nvSpPr>
        <p:spPr>
          <a:xfrm>
            <a:off x="9367026" y="3701494"/>
            <a:ext cx="6634973" cy="315151"/>
          </a:xfrm>
          <a:prstGeom prst="rect">
            <a:avLst/>
          </a:prstGeom>
        </p:spPr>
        <p:txBody>
          <a:bodyPr wrap="square" lIns="0" tIns="0" rIns="0" bIns="0" rtlCol="0" anchor="t">
            <a:spAutoFit/>
          </a:bodyPr>
          <a:lstStyle/>
          <a:p>
            <a:pPr algn="ctr">
              <a:lnSpc>
                <a:spcPts val="2660"/>
              </a:lnSpc>
            </a:pPr>
            <a:r>
              <a:rPr lang="en-US" sz="1900" b="1" dirty="0" err="1">
                <a:solidFill>
                  <a:srgbClr val="2BB4D4"/>
                </a:solidFill>
                <a:latin typeface="Arial Bold"/>
                <a:ea typeface="Arial Bold"/>
                <a:cs typeface="Arial Bold"/>
                <a:sym typeface="Arial Bold"/>
              </a:rPr>
              <a:t>Treemap</a:t>
            </a:r>
            <a:r>
              <a:rPr lang="en-US" sz="1900" b="1" dirty="0">
                <a:solidFill>
                  <a:srgbClr val="2BB4D4"/>
                </a:solidFill>
                <a:latin typeface="Arial Bold"/>
                <a:ea typeface="Arial Bold"/>
                <a:cs typeface="Arial Bold"/>
                <a:sym typeface="Arial Bold"/>
              </a:rPr>
              <a:t> Of the Count of Top Negative Words in Reviews</a:t>
            </a:r>
          </a:p>
        </p:txBody>
      </p:sp>
      <p:sp>
        <p:nvSpPr>
          <p:cNvPr id="13" name="TextBox 13"/>
          <p:cNvSpPr txBox="1"/>
          <p:nvPr/>
        </p:nvSpPr>
        <p:spPr>
          <a:xfrm>
            <a:off x="1028700" y="2225493"/>
            <a:ext cx="5676900" cy="327718"/>
          </a:xfrm>
          <a:prstGeom prst="rect">
            <a:avLst/>
          </a:prstGeom>
        </p:spPr>
        <p:txBody>
          <a:bodyPr wrap="square" lIns="0" tIns="0" rIns="0" bIns="0" rtlCol="0" anchor="t">
            <a:spAutoFit/>
          </a:bodyPr>
          <a:lstStyle/>
          <a:p>
            <a:pPr algn="ctr">
              <a:lnSpc>
                <a:spcPts val="2800"/>
              </a:lnSpc>
            </a:pPr>
            <a:r>
              <a:rPr lang="en-US" sz="2000" b="1" dirty="0" err="1">
                <a:solidFill>
                  <a:srgbClr val="2BB4D4"/>
                </a:solidFill>
                <a:latin typeface="Arial Bold"/>
                <a:ea typeface="Arial Bold"/>
                <a:cs typeface="Arial Bold"/>
                <a:sym typeface="Arial Bold"/>
              </a:rPr>
              <a:t>Wordcloud</a:t>
            </a:r>
            <a:r>
              <a:rPr lang="en-US" sz="2000" b="1" dirty="0">
                <a:solidFill>
                  <a:srgbClr val="2BB4D4"/>
                </a:solidFill>
                <a:latin typeface="Arial Bold"/>
                <a:ea typeface="Arial Bold"/>
                <a:cs typeface="Arial Bold"/>
                <a:sym typeface="Arial Bold"/>
              </a:rPr>
              <a:t> of Top Negative Words in Reviews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3178</Words>
  <Application>Microsoft Office PowerPoint</Application>
  <PresentationFormat>Custom</PresentationFormat>
  <Paragraphs>295</Paragraphs>
  <Slides>32</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Montserrat</vt:lpstr>
      <vt:lpstr>Arial</vt:lpstr>
      <vt:lpstr>Calibri</vt:lpstr>
      <vt:lpstr>Arial Italics</vt:lpstr>
      <vt:lpstr>Montserrat Bold</vt:lpstr>
      <vt:lpstr>Arial Bold Italics</vt:lpstr>
      <vt:lpstr>Montserrat Italics</vt:lpstr>
      <vt:lpstr>Montserrat Bold Italics</vt:lpstr>
      <vt:lpstr>Arial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Grp_35_AS2</dc:title>
  <cp:lastModifiedBy>Howard Lee</cp:lastModifiedBy>
  <cp:revision>2</cp:revision>
  <dcterms:created xsi:type="dcterms:W3CDTF">2006-08-16T00:00:00Z</dcterms:created>
  <dcterms:modified xsi:type="dcterms:W3CDTF">2025-04-03T06:55:30Z</dcterms:modified>
  <dc:identifier>DAGjEzvkfYk</dc:identifier>
</cp:coreProperties>
</file>